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4" r:id="rId2"/>
    <p:sldId id="256" r:id="rId3"/>
    <p:sldId id="257" r:id="rId4"/>
    <p:sldId id="258" r:id="rId5"/>
    <p:sldId id="259" r:id="rId6"/>
    <p:sldId id="261" r:id="rId7"/>
    <p:sldId id="260" r:id="rId8"/>
    <p:sldId id="262" r:id="rId9"/>
    <p:sldId id="265" r:id="rId10"/>
    <p:sldId id="264" r:id="rId11"/>
    <p:sldId id="266" r:id="rId12"/>
    <p:sldId id="275" r:id="rId13"/>
    <p:sldId id="267" r:id="rId14"/>
    <p:sldId id="268" r:id="rId15"/>
    <p:sldId id="269" r:id="rId16"/>
    <p:sldId id="270" r:id="rId17"/>
    <p:sldId id="271" r:id="rId18"/>
    <p:sldId id="272" r:id="rId19"/>
    <p:sldId id="276" r:id="rId20"/>
    <p:sldId id="273" r:id="rId21"/>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0" d="100"/>
          <a:sy n="60" d="100"/>
        </p:scale>
        <p:origin x="-542"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he-IL"/>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he-IL"/>
          </a:p>
        </p:txBody>
      </p:sp>
      <p:sp>
        <p:nvSpPr>
          <p:cNvPr id="4" name="عنصر نائب للتاريخ 3"/>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5" name="عنصر نائب للتذييل 4"/>
          <p:cNvSpPr>
            <a:spLocks noGrp="1"/>
          </p:cNvSpPr>
          <p:nvPr>
            <p:ph type="ftr" sz="quarter" idx="11"/>
          </p:nvPr>
        </p:nvSpPr>
        <p:spPr/>
        <p:txBody>
          <a:bodyPr/>
          <a:lstStyle/>
          <a:p>
            <a:endParaRPr lang="he-IL"/>
          </a:p>
        </p:txBody>
      </p:sp>
      <p:sp>
        <p:nvSpPr>
          <p:cNvPr id="6" name="عنصر نائب لرقم الشريحة 5"/>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he-IL"/>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4" name="عنصر نائب للتاريخ 3"/>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5" name="عنصر نائب للتذييل 4"/>
          <p:cNvSpPr>
            <a:spLocks noGrp="1"/>
          </p:cNvSpPr>
          <p:nvPr>
            <p:ph type="ftr" sz="quarter" idx="11"/>
          </p:nvPr>
        </p:nvSpPr>
        <p:spPr/>
        <p:txBody>
          <a:bodyPr/>
          <a:lstStyle/>
          <a:p>
            <a:endParaRPr lang="he-IL"/>
          </a:p>
        </p:txBody>
      </p:sp>
      <p:sp>
        <p:nvSpPr>
          <p:cNvPr id="6" name="عنصر نائب لرقم الشريحة 5"/>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he-IL"/>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4" name="عنصر نائب للتاريخ 3"/>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5" name="عنصر نائب للتذييل 4"/>
          <p:cNvSpPr>
            <a:spLocks noGrp="1"/>
          </p:cNvSpPr>
          <p:nvPr>
            <p:ph type="ftr" sz="quarter" idx="11"/>
          </p:nvPr>
        </p:nvSpPr>
        <p:spPr/>
        <p:txBody>
          <a:bodyPr/>
          <a:lstStyle/>
          <a:p>
            <a:endParaRPr lang="he-IL"/>
          </a:p>
        </p:txBody>
      </p:sp>
      <p:sp>
        <p:nvSpPr>
          <p:cNvPr id="6" name="عنصر نائب لرقم الشريحة 5"/>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he-IL"/>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4" name="عنصر نائب للتاريخ 3"/>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5" name="عنصر نائب للتذييل 4"/>
          <p:cNvSpPr>
            <a:spLocks noGrp="1"/>
          </p:cNvSpPr>
          <p:nvPr>
            <p:ph type="ftr" sz="quarter" idx="11"/>
          </p:nvPr>
        </p:nvSpPr>
        <p:spPr/>
        <p:txBody>
          <a:bodyPr/>
          <a:lstStyle/>
          <a:p>
            <a:endParaRPr lang="he-IL"/>
          </a:p>
        </p:txBody>
      </p:sp>
      <p:sp>
        <p:nvSpPr>
          <p:cNvPr id="6" name="عنصر نائب لرقم الشريحة 5"/>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he-IL"/>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5" name="عنصر نائب للتذييل 4"/>
          <p:cNvSpPr>
            <a:spLocks noGrp="1"/>
          </p:cNvSpPr>
          <p:nvPr>
            <p:ph type="ftr" sz="quarter" idx="11"/>
          </p:nvPr>
        </p:nvSpPr>
        <p:spPr/>
        <p:txBody>
          <a:bodyPr/>
          <a:lstStyle/>
          <a:p>
            <a:endParaRPr lang="he-IL"/>
          </a:p>
        </p:txBody>
      </p:sp>
      <p:sp>
        <p:nvSpPr>
          <p:cNvPr id="6" name="عنصر نائب لرقم الشريحة 5"/>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he-IL"/>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5" name="عنصر نائب للتاريخ 4"/>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6" name="عنصر نائب للتذييل 5"/>
          <p:cNvSpPr>
            <a:spLocks noGrp="1"/>
          </p:cNvSpPr>
          <p:nvPr>
            <p:ph type="ftr" sz="quarter" idx="11"/>
          </p:nvPr>
        </p:nvSpPr>
        <p:spPr/>
        <p:txBody>
          <a:bodyPr/>
          <a:lstStyle/>
          <a:p>
            <a:endParaRPr lang="he-IL"/>
          </a:p>
        </p:txBody>
      </p:sp>
      <p:sp>
        <p:nvSpPr>
          <p:cNvPr id="7" name="عنصر نائب لرقم الشريحة 6"/>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he-IL"/>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7" name="عنصر نائب للتاريخ 6"/>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8" name="عنصر نائب للتذييل 7"/>
          <p:cNvSpPr>
            <a:spLocks noGrp="1"/>
          </p:cNvSpPr>
          <p:nvPr>
            <p:ph type="ftr" sz="quarter" idx="11"/>
          </p:nvPr>
        </p:nvSpPr>
        <p:spPr/>
        <p:txBody>
          <a:bodyPr/>
          <a:lstStyle/>
          <a:p>
            <a:endParaRPr lang="he-IL"/>
          </a:p>
        </p:txBody>
      </p:sp>
      <p:sp>
        <p:nvSpPr>
          <p:cNvPr id="9" name="عنصر نائب لرقم الشريحة 8"/>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he-IL"/>
          </a:p>
        </p:txBody>
      </p:sp>
      <p:sp>
        <p:nvSpPr>
          <p:cNvPr id="3" name="عنصر نائب للتاريخ 2"/>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4" name="عنصر نائب للتذييل 3"/>
          <p:cNvSpPr>
            <a:spLocks noGrp="1"/>
          </p:cNvSpPr>
          <p:nvPr>
            <p:ph type="ftr" sz="quarter" idx="11"/>
          </p:nvPr>
        </p:nvSpPr>
        <p:spPr/>
        <p:txBody>
          <a:bodyPr/>
          <a:lstStyle/>
          <a:p>
            <a:endParaRPr lang="he-IL"/>
          </a:p>
        </p:txBody>
      </p:sp>
      <p:sp>
        <p:nvSpPr>
          <p:cNvPr id="5" name="عنصر نائب لرقم الشريحة 4"/>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3" name="عنصر نائب للتذييل 2"/>
          <p:cNvSpPr>
            <a:spLocks noGrp="1"/>
          </p:cNvSpPr>
          <p:nvPr>
            <p:ph type="ftr" sz="quarter" idx="11"/>
          </p:nvPr>
        </p:nvSpPr>
        <p:spPr/>
        <p:txBody>
          <a:bodyPr/>
          <a:lstStyle/>
          <a:p>
            <a:endParaRPr lang="he-IL"/>
          </a:p>
        </p:txBody>
      </p:sp>
      <p:sp>
        <p:nvSpPr>
          <p:cNvPr id="4" name="عنصر نائب لرقم الشريحة 3"/>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he-IL"/>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6" name="عنصر نائب للتذييل 5"/>
          <p:cNvSpPr>
            <a:spLocks noGrp="1"/>
          </p:cNvSpPr>
          <p:nvPr>
            <p:ph type="ftr" sz="quarter" idx="11"/>
          </p:nvPr>
        </p:nvSpPr>
        <p:spPr/>
        <p:txBody>
          <a:bodyPr/>
          <a:lstStyle/>
          <a:p>
            <a:endParaRPr lang="he-IL"/>
          </a:p>
        </p:txBody>
      </p:sp>
      <p:sp>
        <p:nvSpPr>
          <p:cNvPr id="7" name="عنصر نائب لرقم الشريحة 6"/>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he-IL"/>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D9FBCC6-1E91-4CF2-8BC8-98A605756068}" type="datetimeFigureOut">
              <a:rPr lang="he-IL" smtClean="0"/>
              <a:t>י"ב/כסלו/תשע"ה</a:t>
            </a:fld>
            <a:endParaRPr lang="he-IL"/>
          </a:p>
        </p:txBody>
      </p:sp>
      <p:sp>
        <p:nvSpPr>
          <p:cNvPr id="6" name="عنصر نائب للتذييل 5"/>
          <p:cNvSpPr>
            <a:spLocks noGrp="1"/>
          </p:cNvSpPr>
          <p:nvPr>
            <p:ph type="ftr" sz="quarter" idx="11"/>
          </p:nvPr>
        </p:nvSpPr>
        <p:spPr/>
        <p:txBody>
          <a:bodyPr/>
          <a:lstStyle/>
          <a:p>
            <a:endParaRPr lang="he-IL"/>
          </a:p>
        </p:txBody>
      </p:sp>
      <p:sp>
        <p:nvSpPr>
          <p:cNvPr id="7" name="عنصر نائب لرقم الشريحة 6"/>
          <p:cNvSpPr>
            <a:spLocks noGrp="1"/>
          </p:cNvSpPr>
          <p:nvPr>
            <p:ph type="sldNum" sz="quarter" idx="12"/>
          </p:nvPr>
        </p:nvSpPr>
        <p:spPr/>
        <p:txBody>
          <a:bodyPr/>
          <a:lstStyle/>
          <a:p>
            <a:fld id="{D04580F5-6AD7-4A18-9E8D-95FDEB062944}" type="slidenum">
              <a:rPr lang="he-IL" smtClean="0"/>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he-IL"/>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he-IL"/>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D9FBCC6-1E91-4CF2-8BC8-98A605756068}" type="datetimeFigureOut">
              <a:rPr lang="he-IL" smtClean="0"/>
              <a:t>י"ב/כסלו/תשע"ה</a:t>
            </a:fld>
            <a:endParaRPr lang="he-IL"/>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04580F5-6AD7-4A18-9E8D-95FDEB062944}" type="slidenum">
              <a:rPr lang="he-IL" smtClean="0"/>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gif"/><Relationship Id="rId7" Type="http://schemas.openxmlformats.org/officeDocument/2006/relationships/image" Target="../media/image15.gif"/><Relationship Id="rId2" Type="http://schemas.openxmlformats.org/officeDocument/2006/relationships/image" Target="../media/image10.gif"/><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image" Target="../media/image13.jpeg"/><Relationship Id="rId4" Type="http://schemas.openxmlformats.org/officeDocument/2006/relationships/image" Target="../media/image12.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QDMjWrkP0Xg&amp;list=PLeQDoVuuYY2Uno_ET5eeYg65AJ6q-fKB3"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QDMjWrkP0Xg&amp;list=PLeQDoVuuYY2Uno_ET5eeYg65AJ6q-fKB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vqA6_Nr57jY&amp;list=PLeQDoVuuYY2Uno_ET5eeYg65AJ6q-fKB3&amp;in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ar.wikipedia.org/w/index.php?title=%D8%B4%D9%8F%D8%B1%D9%8E%D8%AD%D9%92%D8%A8%D9%90%D9%8A%D9%84_%D8%A8%D9%86_%D8%B9%D9%85%D8%B1%D9%88_%D8%A7%D9%84%D8%BA%D8%B3%D8%A7%D9%86%D9%8A&amp;action=edit&amp;redlink=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457200" y="5643578"/>
            <a:ext cx="8229600" cy="482585"/>
          </a:xfrm>
        </p:spPr>
        <p:txBody>
          <a:bodyPr>
            <a:normAutofit fontScale="92500" lnSpcReduction="20000"/>
          </a:bodyPr>
          <a:lstStyle/>
          <a:p>
            <a:endParaRPr lang="he-IL" dirty="0"/>
          </a:p>
        </p:txBody>
      </p:sp>
      <p:pic>
        <p:nvPicPr>
          <p:cNvPr id="20482" name="Picture 2" descr="http://www.muslmah.net/imgcache/5966.imgcache.gif"/>
          <p:cNvPicPr>
            <a:picLocks noChangeAspect="1" noChangeArrowheads="1"/>
          </p:cNvPicPr>
          <p:nvPr/>
        </p:nvPicPr>
        <p:blipFill>
          <a:blip r:embed="rId2"/>
          <a:srcRect/>
          <a:stretch>
            <a:fillRect/>
          </a:stretch>
        </p:blipFill>
        <p:spPr bwMode="auto">
          <a:xfrm>
            <a:off x="0" y="3000371"/>
            <a:ext cx="3071802" cy="3857629"/>
          </a:xfrm>
          <a:prstGeom prst="rect">
            <a:avLst/>
          </a:prstGeom>
          <a:noFill/>
        </p:spPr>
      </p:pic>
      <p:pic>
        <p:nvPicPr>
          <p:cNvPr id="20484" name="Picture 4" descr="http://im9.gulfup.com/2012-02-14/1329219980451.gif"/>
          <p:cNvPicPr>
            <a:picLocks noChangeAspect="1" noChangeArrowheads="1" noCrop="1"/>
          </p:cNvPicPr>
          <p:nvPr/>
        </p:nvPicPr>
        <p:blipFill>
          <a:blip r:embed="rId3"/>
          <a:srcRect/>
          <a:stretch>
            <a:fillRect/>
          </a:stretch>
        </p:blipFill>
        <p:spPr bwMode="auto">
          <a:xfrm>
            <a:off x="3071802" y="2714620"/>
            <a:ext cx="6072198" cy="3786214"/>
          </a:xfrm>
          <a:prstGeom prst="rect">
            <a:avLst/>
          </a:prstGeom>
          <a:noFill/>
        </p:spPr>
      </p:pic>
      <p:pic>
        <p:nvPicPr>
          <p:cNvPr id="20486" name="Picture 6" descr="http://up.3dlat.com/uploads/13544947842.gif"/>
          <p:cNvPicPr>
            <a:picLocks noChangeAspect="1" noChangeArrowheads="1" noCrop="1"/>
          </p:cNvPicPr>
          <p:nvPr/>
        </p:nvPicPr>
        <p:blipFill>
          <a:blip r:embed="rId4"/>
          <a:srcRect/>
          <a:stretch>
            <a:fillRect/>
          </a:stretch>
        </p:blipFill>
        <p:spPr bwMode="auto">
          <a:xfrm>
            <a:off x="0" y="0"/>
            <a:ext cx="9144000" cy="289558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0" y="142852"/>
            <a:ext cx="9144000" cy="6715148"/>
          </a:xfrm>
          <a:solidFill>
            <a:schemeClr val="tx2">
              <a:lumMod val="20000"/>
              <a:lumOff val="80000"/>
            </a:schemeClr>
          </a:solidFill>
        </p:spPr>
        <p:txBody>
          <a:bodyPr>
            <a:normAutofit fontScale="92500" lnSpcReduction="10000"/>
          </a:bodyPr>
          <a:lstStyle/>
          <a:p>
            <a:r>
              <a:rPr lang="ar-SA" sz="4800" b="1" dirty="0" smtClean="0">
                <a:solidFill>
                  <a:schemeClr val="tx2">
                    <a:lumMod val="60000"/>
                    <a:lumOff val="40000"/>
                  </a:schemeClr>
                </a:solidFill>
              </a:rPr>
              <a:t>استقر الرأي على ما دعا إليه البطل ابن </a:t>
            </a:r>
            <a:r>
              <a:rPr lang="ar-SA" sz="4800" b="1" dirty="0" err="1" smtClean="0">
                <a:solidFill>
                  <a:schemeClr val="tx2">
                    <a:lumMod val="60000"/>
                    <a:lumOff val="40000"/>
                  </a:schemeClr>
                </a:solidFill>
              </a:rPr>
              <a:t>رواحة</a:t>
            </a:r>
            <a:r>
              <a:rPr lang="ar-SA" sz="4800" b="1" dirty="0" smtClean="0">
                <a:solidFill>
                  <a:schemeClr val="tx2">
                    <a:lumMod val="60000"/>
                    <a:lumOff val="40000"/>
                  </a:schemeClr>
                </a:solidFill>
              </a:rPr>
              <a:t> رضي الله عنه وأرضاه.</a:t>
            </a:r>
          </a:p>
          <a:p>
            <a:r>
              <a:rPr lang="ar-SA" sz="4800" b="1" dirty="0" smtClean="0">
                <a:solidFill>
                  <a:schemeClr val="accent6">
                    <a:lumMod val="75000"/>
                  </a:schemeClr>
                </a:solidFill>
              </a:rPr>
              <a:t>وبعد أن قضى الجيش الإسلامي ليلتين في معان تحركوا إلى أرض العدو، حتى </a:t>
            </a:r>
            <a:r>
              <a:rPr lang="ar-SA" sz="4800" b="1" dirty="0" err="1" smtClean="0">
                <a:solidFill>
                  <a:schemeClr val="accent6">
                    <a:lumMod val="75000"/>
                  </a:schemeClr>
                </a:solidFill>
              </a:rPr>
              <a:t>لقيتهم</a:t>
            </a:r>
            <a:r>
              <a:rPr lang="ar-SA" sz="4800" b="1" dirty="0" smtClean="0">
                <a:solidFill>
                  <a:schemeClr val="accent6">
                    <a:lumMod val="75000"/>
                  </a:schemeClr>
                </a:solidFill>
              </a:rPr>
              <a:t> جموع هرقل بقرية مشارف من قرى البلقاء.</a:t>
            </a:r>
          </a:p>
          <a:p>
            <a:r>
              <a:rPr lang="ar-SA" sz="4800" b="1" dirty="0" smtClean="0">
                <a:solidFill>
                  <a:schemeClr val="tx2">
                    <a:lumMod val="60000"/>
                    <a:lumOff val="40000"/>
                  </a:schemeClr>
                </a:solidFill>
              </a:rPr>
              <a:t>ثم دنا العدو، وانحاز المسلمون إلى مؤتة، فعسكروا هناك، وتهيأ للقتال فجعلوا على </a:t>
            </a:r>
            <a:r>
              <a:rPr lang="ar-SA" sz="4800" b="1" dirty="0" err="1" smtClean="0">
                <a:solidFill>
                  <a:schemeClr val="tx2">
                    <a:lumMod val="60000"/>
                    <a:lumOff val="40000"/>
                  </a:schemeClr>
                </a:solidFill>
              </a:rPr>
              <a:t>ميمنتهم</a:t>
            </a:r>
            <a:r>
              <a:rPr lang="ar-SA" sz="4800" b="1" dirty="0" smtClean="0">
                <a:solidFill>
                  <a:schemeClr val="tx2">
                    <a:lumMod val="60000"/>
                    <a:lumOff val="40000"/>
                  </a:schemeClr>
                </a:solidFill>
              </a:rPr>
              <a:t> </a:t>
            </a:r>
            <a:r>
              <a:rPr lang="ar-SA" sz="4800" b="1" dirty="0" err="1" smtClean="0">
                <a:solidFill>
                  <a:schemeClr val="tx2">
                    <a:lumMod val="60000"/>
                    <a:lumOff val="40000"/>
                  </a:schemeClr>
                </a:solidFill>
              </a:rPr>
              <a:t>قطبة</a:t>
            </a:r>
            <a:r>
              <a:rPr lang="ar-SA" sz="4800" b="1" dirty="0" smtClean="0">
                <a:solidFill>
                  <a:schemeClr val="tx2">
                    <a:lumMod val="60000"/>
                    <a:lumOff val="40000"/>
                  </a:schemeClr>
                </a:solidFill>
              </a:rPr>
              <a:t> بن قتادة </a:t>
            </a:r>
            <a:r>
              <a:rPr lang="ar-SA" sz="4800" b="1" dirty="0" err="1" smtClean="0">
                <a:solidFill>
                  <a:schemeClr val="tx2">
                    <a:lumMod val="60000"/>
                    <a:lumOff val="40000"/>
                  </a:schemeClr>
                </a:solidFill>
              </a:rPr>
              <a:t>الغدري</a:t>
            </a:r>
            <a:r>
              <a:rPr lang="ar-SA" sz="4800" b="1" dirty="0" smtClean="0">
                <a:solidFill>
                  <a:schemeClr val="tx2">
                    <a:lumMod val="60000"/>
                    <a:lumOff val="40000"/>
                  </a:schemeClr>
                </a:solidFill>
              </a:rPr>
              <a:t>، وعلى الميسرة عبادة بن مالك الأنصاري رضي الله عنهم أجمعين.</a:t>
            </a:r>
            <a:endParaRPr lang="he-IL" sz="4800"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214282" y="2786058"/>
            <a:ext cx="8929718" cy="4071942"/>
          </a:xfr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100000" t="100000"/>
            </a:path>
            <a:tileRect r="-100000" b="-100000"/>
          </a:gradFill>
        </p:spPr>
        <p:txBody>
          <a:bodyPr>
            <a:normAutofit/>
          </a:bodyPr>
          <a:lstStyle/>
          <a:p>
            <a:r>
              <a:rPr lang="ar-SA" sz="4400" b="1" dirty="0" smtClean="0"/>
              <a:t>أخذ الراية </a:t>
            </a:r>
            <a:r>
              <a:rPr lang="ar-SA" sz="4400" b="1" i="1" u="sng" dirty="0" smtClean="0">
                <a:solidFill>
                  <a:schemeClr val="accent6">
                    <a:lumMod val="50000"/>
                  </a:schemeClr>
                </a:solidFill>
              </a:rPr>
              <a:t>زيد بن حارثة </a:t>
            </a:r>
            <a:r>
              <a:rPr lang="ar-SA" sz="4400" b="1" dirty="0" smtClean="0"/>
              <a:t>حِبُّ رسول الله وجعل يقاتل بضراوة بالغة، وبسالة لا تحق إلا لمثل زيد، فلم يزل يقاتل ويقاتل ويخترق الصفوف صفًا صفًا، والقوم أمامه بين صريع وقتيل، إذ شاط في رماح العدو، حتى خرَّ صريعًا.</a:t>
            </a:r>
          </a:p>
          <a:p>
            <a:endParaRPr lang="he-IL" dirty="0"/>
          </a:p>
        </p:txBody>
      </p:sp>
      <p:pic>
        <p:nvPicPr>
          <p:cNvPr id="28674" name="Picture 2" descr="http://ts1.mm.bing.net/th?&amp;id=HN.608011968989628393&amp;w=300&amp;h=300&amp;c=0&amp;pid=1.9&amp;rs=0&amp;p=0"/>
          <p:cNvPicPr>
            <a:picLocks noChangeAspect="1" noChangeArrowheads="1"/>
          </p:cNvPicPr>
          <p:nvPr/>
        </p:nvPicPr>
        <p:blipFill>
          <a:blip r:embed="rId2"/>
          <a:srcRect/>
          <a:stretch>
            <a:fillRect/>
          </a:stretch>
        </p:blipFill>
        <p:spPr bwMode="auto">
          <a:xfrm>
            <a:off x="2000232" y="142852"/>
            <a:ext cx="4714908" cy="264320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2528"/>
          </a:xfrm>
        </p:spPr>
        <p:txBody>
          <a:bodyPr>
            <a:normAutofit fontScale="90000"/>
          </a:bodyPr>
          <a:lstStyle/>
          <a:p>
            <a:endParaRPr lang="he-IL" dirty="0"/>
          </a:p>
        </p:txBody>
      </p:sp>
      <p:sp>
        <p:nvSpPr>
          <p:cNvPr id="3" name="عنصر نائب للمحتوى 2"/>
          <p:cNvSpPr>
            <a:spLocks noGrp="1"/>
          </p:cNvSpPr>
          <p:nvPr>
            <p:ph idx="1"/>
          </p:nvPr>
        </p:nvSpPr>
        <p:spPr>
          <a:xfrm>
            <a:off x="0" y="2071678"/>
            <a:ext cx="8929718" cy="5500726"/>
          </a:xfr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13500000" scaled="1"/>
            <a:tileRect/>
          </a:gradFill>
        </p:spPr>
        <p:txBody>
          <a:bodyPr>
            <a:normAutofit lnSpcReduction="10000"/>
          </a:bodyPr>
          <a:lstStyle/>
          <a:p>
            <a:r>
              <a:rPr lang="ar-SA" b="1" dirty="0" smtClean="0"/>
              <a:t>وحينئذ أخذ الراية </a:t>
            </a:r>
            <a:r>
              <a:rPr lang="ar-SA" b="1" i="1" u="sng" dirty="0" smtClean="0">
                <a:solidFill>
                  <a:schemeClr val="bg1"/>
                </a:solidFill>
              </a:rPr>
              <a:t>جعفر بن أبي طالب</a:t>
            </a:r>
            <a:r>
              <a:rPr lang="ar-SA" b="1" dirty="0" smtClean="0"/>
              <a:t>، وطفق يقاتل قتالاً منقطع النظير، حتى إذا أرهقه القتال نزل عن فرسه الشقراء وعقرها، ثم قاتل فقطعت يمينه، فأخذ الراية بشماله، ولم يزل </a:t>
            </a:r>
            <a:r>
              <a:rPr lang="ar-SA" b="1" dirty="0" err="1" smtClean="0"/>
              <a:t>بها</a:t>
            </a:r>
            <a:r>
              <a:rPr lang="ar-SA" b="1" dirty="0" smtClean="0"/>
              <a:t> حتى قطعت شماله، فاحتضنها بعضديه رافعًا إياها حتى قتل بضربة روميّ قطعته نصفين، فأبدله الله </a:t>
            </a:r>
            <a:r>
              <a:rPr lang="ar-SA" b="1" dirty="0" err="1" smtClean="0"/>
              <a:t>بهما</a:t>
            </a:r>
            <a:r>
              <a:rPr lang="ar-SA" b="1" dirty="0" smtClean="0"/>
              <a:t> جناحين يطير </a:t>
            </a:r>
            <a:r>
              <a:rPr lang="ar-SA" b="1" dirty="0" err="1" smtClean="0"/>
              <a:t>بهما</a:t>
            </a:r>
            <a:r>
              <a:rPr lang="ar-SA" b="1" dirty="0" smtClean="0"/>
              <a:t> في الجنة، فكان يسمى بعد ذلك </a:t>
            </a:r>
            <a:r>
              <a:rPr lang="ar-SA" b="1" i="1" u="sng" dirty="0" smtClean="0">
                <a:solidFill>
                  <a:schemeClr val="bg1"/>
                </a:solidFill>
              </a:rPr>
              <a:t>جعفر الطيار</a:t>
            </a:r>
            <a:r>
              <a:rPr lang="ar-SA" b="1" dirty="0" smtClean="0"/>
              <a:t>. </a:t>
            </a:r>
          </a:p>
          <a:p>
            <a:r>
              <a:rPr lang="ar-SA" b="1" dirty="0" smtClean="0"/>
              <a:t>روى البخاري عن ابن عمر رضي الله عنهما قال: "كنت فيهم  في تلك الغزوة، فالتمسنا جعفر بن أبي طالب فوجدناه في القتلى، ووجدنا في جسده بضعًا وتسعين من طعنة ورمية كلها فيما أقبل من جسده" ثم أخذ الراية عبد الله بن </a:t>
            </a:r>
            <a:r>
              <a:rPr lang="ar-SA" b="1" dirty="0" err="1" smtClean="0"/>
              <a:t>رواحة</a:t>
            </a:r>
            <a:r>
              <a:rPr lang="ar-SA" b="1" dirty="0" smtClean="0"/>
              <a:t> وتقدم وهو على فرسه فجعل يستنزل نفسه.</a:t>
            </a:r>
          </a:p>
          <a:p>
            <a:endParaRPr lang="he-IL" dirty="0" smtClean="0"/>
          </a:p>
          <a:p>
            <a:endParaRPr lang="he-IL" dirty="0"/>
          </a:p>
        </p:txBody>
      </p:sp>
      <p:pic>
        <p:nvPicPr>
          <p:cNvPr id="32774" name="Picture 6" descr="http://ts1.mm.bing.net/th?&amp;id=HN.608027362154184896&amp;w=300&amp;h=300&amp;c=0&amp;pid=1.9&amp;rs=0&amp;p=0"/>
          <p:cNvPicPr>
            <a:picLocks noChangeAspect="1" noChangeArrowheads="1"/>
          </p:cNvPicPr>
          <p:nvPr/>
        </p:nvPicPr>
        <p:blipFill>
          <a:blip r:embed="rId2"/>
          <a:srcRect/>
          <a:stretch>
            <a:fillRect/>
          </a:stretch>
        </p:blipFill>
        <p:spPr bwMode="auto">
          <a:xfrm>
            <a:off x="1928794" y="214290"/>
            <a:ext cx="4929222" cy="192883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001156" cy="1417638"/>
          </a:xfrm>
          <a:solidFill>
            <a:schemeClr val="accent3">
              <a:lumMod val="40000"/>
              <a:lumOff val="60000"/>
            </a:schemeClr>
          </a:solidFill>
        </p:spPr>
        <p:txBody>
          <a:bodyPr>
            <a:normAutofit/>
          </a:bodyPr>
          <a:lstStyle/>
          <a:p>
            <a:r>
              <a:rPr lang="ar-SA" sz="5400" b="1" i="1" dirty="0" smtClean="0">
                <a:solidFill>
                  <a:schemeClr val="accent3">
                    <a:lumMod val="50000"/>
                  </a:schemeClr>
                </a:solidFill>
              </a:rPr>
              <a:t>معجزة الرسول صلى الله عليه وسلم</a:t>
            </a:r>
            <a:endParaRPr lang="he-IL" sz="5400" b="1" i="1" dirty="0">
              <a:solidFill>
                <a:schemeClr val="accent3">
                  <a:lumMod val="50000"/>
                </a:schemeClr>
              </a:solidFill>
            </a:endParaRPr>
          </a:p>
        </p:txBody>
      </p:sp>
      <p:sp>
        <p:nvSpPr>
          <p:cNvPr id="3" name="عنصر نائب للمحتوى 2"/>
          <p:cNvSpPr>
            <a:spLocks noGrp="1"/>
          </p:cNvSpPr>
          <p:nvPr>
            <p:ph idx="1"/>
          </p:nvPr>
        </p:nvSpPr>
        <p:spPr>
          <a:xfrm>
            <a:off x="0" y="1428736"/>
            <a:ext cx="9144000" cy="5429264"/>
          </a:xfrm>
          <a:solidFill>
            <a:schemeClr val="accent3">
              <a:lumMod val="20000"/>
              <a:lumOff val="80000"/>
            </a:schemeClr>
          </a:solidFill>
        </p:spPr>
        <p:txBody>
          <a:bodyPr/>
          <a:lstStyle/>
          <a:p>
            <a:r>
              <a:rPr lang="ar-SA" sz="4400" b="1" dirty="0" smtClean="0">
                <a:solidFill>
                  <a:schemeClr val="accent3">
                    <a:lumMod val="50000"/>
                  </a:schemeClr>
                </a:solidFill>
              </a:rPr>
              <a:t>وقد قال رسول الله يوم مؤتة كما أخرج البخاري في </a:t>
            </a:r>
            <a:r>
              <a:rPr lang="ar-SA" sz="4400" b="1" dirty="0" err="1" smtClean="0">
                <a:solidFill>
                  <a:schemeClr val="accent3">
                    <a:lumMod val="50000"/>
                  </a:schemeClr>
                </a:solidFill>
              </a:rPr>
              <a:t>صحيحه</a:t>
            </a:r>
            <a:r>
              <a:rPr lang="ar-SA" sz="4400" b="1" dirty="0" smtClean="0">
                <a:solidFill>
                  <a:schemeClr val="accent3">
                    <a:lumMod val="50000"/>
                  </a:schemeClr>
                </a:solidFill>
              </a:rPr>
              <a:t>، مخبرًا بالوحي، قبل أن يأتي إلى الناس الخبر من ساحة القتال:</a:t>
            </a:r>
          </a:p>
          <a:p>
            <a:r>
              <a:rPr lang="ar-SA" sz="4400" b="1" dirty="0" smtClean="0">
                <a:solidFill>
                  <a:schemeClr val="accent3">
                    <a:lumMod val="50000"/>
                  </a:schemeClr>
                </a:solidFill>
              </a:rPr>
              <a:t> </a:t>
            </a:r>
            <a:r>
              <a:rPr lang="ar-SA" sz="4400" b="1" dirty="0">
                <a:solidFill>
                  <a:schemeClr val="accent3">
                    <a:lumMod val="50000"/>
                  </a:schemeClr>
                </a:solidFill>
              </a:rPr>
              <a:t>((أخذ الراية زيد فأصيب، ثم أخذ جعفر فأصيب، ثم أخذ ابن </a:t>
            </a:r>
            <a:r>
              <a:rPr lang="ar-SA" sz="4400" b="1" dirty="0" err="1">
                <a:solidFill>
                  <a:schemeClr val="accent3">
                    <a:lumMod val="50000"/>
                  </a:schemeClr>
                </a:solidFill>
              </a:rPr>
              <a:t>رواحة</a:t>
            </a:r>
            <a:r>
              <a:rPr lang="ar-SA" sz="4400" b="1" dirty="0">
                <a:solidFill>
                  <a:schemeClr val="accent3">
                    <a:lumMod val="50000"/>
                  </a:schemeClr>
                </a:solidFill>
              </a:rPr>
              <a:t> فأصيب وعيناه تذرفان حتى أخذ الراية سيف من سيوف الله، حتى فتح الله عليهم</a:t>
            </a:r>
            <a:r>
              <a:rPr lang="ar-SA" sz="4400" b="1" dirty="0" smtClean="0">
                <a:solidFill>
                  <a:schemeClr val="accent3">
                    <a:lumMod val="50000"/>
                  </a:schemeClr>
                </a:solidFill>
              </a:rPr>
              <a:t>)).</a:t>
            </a:r>
            <a:endParaRPr lang="ar-SA" dirty="0" smtClean="0">
              <a:solidFill>
                <a:schemeClr val="accent3">
                  <a:lumMod val="50000"/>
                </a:schemeClr>
              </a:solidFill>
            </a:endParaRPr>
          </a:p>
          <a:p>
            <a:endParaRPr lang="he-I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00364" y="0"/>
            <a:ext cx="5929354" cy="1785926"/>
          </a:xfr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t="100000" r="100000"/>
            </a:path>
            <a:tileRect l="-100000" b="-100000"/>
          </a:gradFill>
        </p:spPr>
        <p:txBody>
          <a:bodyPr>
            <a:normAutofit/>
          </a:bodyPr>
          <a:lstStyle/>
          <a:p>
            <a:pPr algn="r"/>
            <a:r>
              <a:rPr lang="ar-SA" sz="5400" b="1" i="1" dirty="0" smtClean="0">
                <a:solidFill>
                  <a:schemeClr val="accent3">
                    <a:lumMod val="50000"/>
                  </a:schemeClr>
                </a:solidFill>
              </a:rPr>
              <a:t>خطة خالد بن الوليد</a:t>
            </a:r>
            <a:endParaRPr lang="he-IL" sz="5400" b="1" i="1" dirty="0">
              <a:solidFill>
                <a:schemeClr val="accent3">
                  <a:lumMod val="50000"/>
                </a:schemeClr>
              </a:solidFill>
            </a:endParaRPr>
          </a:p>
        </p:txBody>
      </p:sp>
      <p:sp>
        <p:nvSpPr>
          <p:cNvPr id="3" name="عنصر نائب للمحتوى 2"/>
          <p:cNvSpPr>
            <a:spLocks noGrp="1"/>
          </p:cNvSpPr>
          <p:nvPr>
            <p:ph idx="1"/>
          </p:nvPr>
        </p:nvSpPr>
        <p:spPr>
          <a:xfrm>
            <a:off x="0" y="1857364"/>
            <a:ext cx="9144000" cy="5000636"/>
          </a:xfr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t="100000" r="100000"/>
            </a:path>
            <a:tileRect l="-100000" b="-100000"/>
          </a:gradFill>
        </p:spPr>
        <p:txBody>
          <a:bodyPr>
            <a:normAutofit fontScale="92500" lnSpcReduction="20000"/>
          </a:bodyPr>
          <a:lstStyle/>
          <a:p>
            <a:r>
              <a:rPr lang="ar-SA" b="1" dirty="0" smtClean="0">
                <a:solidFill>
                  <a:schemeClr val="accent3">
                    <a:lumMod val="50000"/>
                  </a:schemeClr>
                </a:solidFill>
              </a:rPr>
              <a:t>ونجح خالدٌ رضي الله عنه في الصمود بجيشه أمام جيش الرومان طوال النهار.</a:t>
            </a:r>
          </a:p>
          <a:p>
            <a:r>
              <a:rPr lang="ar-SA" b="1" dirty="0" smtClean="0">
                <a:solidFill>
                  <a:schemeClr val="accent3">
                    <a:lumMod val="50000"/>
                  </a:schemeClr>
                </a:solidFill>
              </a:rPr>
              <a:t> وكان لابدَّ من مكيدة حربية، تُلْقِى الرعب في قلوب الرومان، حتى ينجح في الانحياز بالمسلمين وينجو من مطاردة الرومان لجيشه، وقبل أن ينكشف المسلمون. </a:t>
            </a:r>
          </a:p>
          <a:p>
            <a:r>
              <a:rPr lang="ar-SA" b="1" dirty="0" smtClean="0">
                <a:solidFill>
                  <a:schemeClr val="accent2">
                    <a:lumMod val="50000"/>
                  </a:schemeClr>
                </a:solidFill>
              </a:rPr>
              <a:t>ولما أصبح في اليوم الثاني، غيَّر أوضاع الجيش، وعبأه من جديد، فجعل مقدمة الجيش ساقته </a:t>
            </a:r>
            <a:r>
              <a:rPr lang="ar-SA" b="1" dirty="0" err="1" smtClean="0">
                <a:solidFill>
                  <a:schemeClr val="accent2">
                    <a:lumMod val="50000"/>
                  </a:schemeClr>
                </a:solidFill>
              </a:rPr>
              <a:t>وميمنته</a:t>
            </a:r>
            <a:r>
              <a:rPr lang="ar-SA" b="1" dirty="0" smtClean="0">
                <a:solidFill>
                  <a:schemeClr val="accent2">
                    <a:lumMod val="50000"/>
                  </a:schemeClr>
                </a:solidFill>
              </a:rPr>
              <a:t> ميسرة، والعكس، فلما رآهم الأعداء أنكروا حالهم.</a:t>
            </a:r>
          </a:p>
          <a:p>
            <a:r>
              <a:rPr lang="ar-SA" b="1" dirty="0" smtClean="0"/>
              <a:t> </a:t>
            </a:r>
            <a:r>
              <a:rPr lang="ar-SA" b="1" dirty="0" smtClean="0">
                <a:solidFill>
                  <a:schemeClr val="accent3">
                    <a:lumMod val="50000"/>
                  </a:schemeClr>
                </a:solidFill>
              </a:rPr>
              <a:t>وقالوا: جاءهم مدد </a:t>
            </a:r>
            <a:r>
              <a:rPr lang="ar-SA" b="1" dirty="0" err="1" smtClean="0">
                <a:solidFill>
                  <a:schemeClr val="accent3">
                    <a:lumMod val="50000"/>
                  </a:schemeClr>
                </a:solidFill>
              </a:rPr>
              <a:t>فرعبوا</a:t>
            </a:r>
            <a:r>
              <a:rPr lang="ar-SA" b="1" dirty="0" smtClean="0">
                <a:solidFill>
                  <a:schemeClr val="accent3">
                    <a:lumMod val="50000"/>
                  </a:schemeClr>
                </a:solidFill>
              </a:rPr>
              <a:t>، وصار خالدٌ بعد أن </a:t>
            </a:r>
            <a:r>
              <a:rPr lang="ar-SA" b="1" dirty="0" err="1" smtClean="0">
                <a:solidFill>
                  <a:schemeClr val="accent3">
                    <a:lumMod val="50000"/>
                  </a:schemeClr>
                </a:solidFill>
              </a:rPr>
              <a:t>ترآى</a:t>
            </a:r>
            <a:r>
              <a:rPr lang="ar-SA" b="1" dirty="0" smtClean="0">
                <a:solidFill>
                  <a:schemeClr val="accent3">
                    <a:lumMod val="50000"/>
                  </a:schemeClr>
                </a:solidFill>
              </a:rPr>
              <a:t> الجيشان، وتناوشا ساعة يتأخر بالمسلمين قليلاً قليلاً، محافظًا على نظام الجيش فلم يتبعهم الرومان خوفًا من مكيدة يدبرها المسلمون فحافظ على جيشه وعاد الرومان إلى بلادهم خائبين</a:t>
            </a:r>
            <a:endParaRPr lang="he-IL" dirty="0">
              <a:solidFill>
                <a:schemeClr val="accent3">
                  <a:lumMod val="50000"/>
                </a:schemeClr>
              </a:solidFill>
            </a:endParaRPr>
          </a:p>
        </p:txBody>
      </p:sp>
      <p:pic>
        <p:nvPicPr>
          <p:cNvPr id="26626" name="Picture 2" descr="http://ts1.mm.bing.net/th?&amp;id=HN.607997456292380686&amp;w=300&amp;h=300&amp;c=0&amp;pid=1.9&amp;rs=0&amp;p=0"/>
          <p:cNvPicPr>
            <a:picLocks noChangeAspect="1" noChangeArrowheads="1"/>
          </p:cNvPicPr>
          <p:nvPr/>
        </p:nvPicPr>
        <p:blipFill>
          <a:blip r:embed="rId2"/>
          <a:srcRect/>
          <a:stretch>
            <a:fillRect/>
          </a:stretch>
        </p:blipFill>
        <p:spPr bwMode="auto">
          <a:xfrm>
            <a:off x="0" y="0"/>
            <a:ext cx="4143372" cy="178592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bg1">
              <a:lumMod val="50000"/>
            </a:schemeClr>
          </a:solidFill>
        </p:spPr>
        <p:txBody>
          <a:bodyPr>
            <a:noAutofit/>
          </a:bodyPr>
          <a:lstStyle/>
          <a:p>
            <a:r>
              <a:rPr lang="ar-SA" sz="8800" b="1" i="1" u="sng" dirty="0" smtClean="0">
                <a:solidFill>
                  <a:srgbClr val="C00000"/>
                </a:solidFill>
              </a:rPr>
              <a:t>نتائج الغزوة</a:t>
            </a:r>
            <a:endParaRPr lang="he-IL" sz="8800" b="1" i="1" u="sng" dirty="0">
              <a:solidFill>
                <a:srgbClr val="C00000"/>
              </a:solidFill>
            </a:endParaRPr>
          </a:p>
        </p:txBody>
      </p:sp>
      <p:sp>
        <p:nvSpPr>
          <p:cNvPr id="3" name="عنصر نائب للمحتوى 2"/>
          <p:cNvSpPr>
            <a:spLocks noGrp="1"/>
          </p:cNvSpPr>
          <p:nvPr>
            <p:ph idx="1"/>
          </p:nvPr>
        </p:nvSpPr>
        <p:spPr>
          <a:xfrm>
            <a:off x="0" y="1500174"/>
            <a:ext cx="9144000" cy="5214974"/>
          </a:xfrm>
          <a:solidFill>
            <a:schemeClr val="bg1">
              <a:lumMod val="75000"/>
            </a:schemeClr>
          </a:solidFill>
        </p:spPr>
        <p:txBody>
          <a:bodyPr>
            <a:normAutofit fontScale="55000" lnSpcReduction="20000"/>
          </a:bodyPr>
          <a:lstStyle/>
          <a:p>
            <a:r>
              <a:rPr lang="ar-SA" b="1" dirty="0"/>
              <a:t/>
            </a:r>
            <a:br>
              <a:rPr lang="ar-SA" b="1" dirty="0"/>
            </a:br>
            <a:r>
              <a:rPr lang="ar-SA" b="1" dirty="0" smtClean="0"/>
              <a:t> </a:t>
            </a:r>
            <a:endParaRPr lang="ar-SA" dirty="0" smtClean="0"/>
          </a:p>
          <a:p>
            <a:r>
              <a:rPr lang="ar-SA" dirty="0" smtClean="0"/>
              <a:t> </a:t>
            </a:r>
            <a:r>
              <a:rPr lang="ar-SA" sz="5100" b="1" dirty="0" smtClean="0">
                <a:solidFill>
                  <a:schemeClr val="accent1">
                    <a:lumMod val="50000"/>
                  </a:schemeClr>
                </a:solidFill>
              </a:rPr>
              <a:t>وهكذا عاد المسلمون لم يلقوا ضررًا، واستشهد منهم اثنا عشر رجلاً، ولا يعلم عدد قتلى الرومان لكثرتهم ونستطيع أن نخرج من هذه الغزوة بنتائج مهمة منها:</a:t>
            </a:r>
            <a:endParaRPr lang="ar-SA" sz="4100" b="1" dirty="0" smtClean="0">
              <a:solidFill>
                <a:schemeClr val="accent1">
                  <a:lumMod val="50000"/>
                </a:schemeClr>
              </a:solidFill>
            </a:endParaRPr>
          </a:p>
          <a:p>
            <a:endParaRPr lang="ar-SA" dirty="0" smtClean="0">
              <a:solidFill>
                <a:srgbClr val="FF0000"/>
              </a:solidFill>
            </a:endParaRPr>
          </a:p>
          <a:p>
            <a:r>
              <a:rPr lang="ar-SA" sz="6500" b="1" dirty="0" smtClean="0">
                <a:solidFill>
                  <a:srgbClr val="FF0000"/>
                </a:solidFill>
              </a:rPr>
              <a:t>أولاً: </a:t>
            </a:r>
            <a:r>
              <a:rPr lang="ar-SA" sz="6500" b="1" dirty="0" smtClean="0"/>
              <a:t>أن النظرة المادية المجردة عند قياس معيار القوة والضعف بعيد كل البعد عن الواقعية والفهم العميق للحياة، إذ الوقائع تشهد، والأحداث على مر العصور تبرهن بأنه </a:t>
            </a:r>
            <a:r>
              <a:rPr lang="ar-SA" sz="6500" b="1" dirty="0"/>
              <a:t>كَم </a:t>
            </a:r>
            <a:r>
              <a:rPr lang="ar-SA" sz="6500" b="1" dirty="0">
                <a:solidFill>
                  <a:srgbClr val="FF0000"/>
                </a:solidFill>
              </a:rPr>
              <a:t>مّن فِئَةٍ قَلِيلَةٍ غَلَبَتْ فِئَةٍ كَثِيرَةً بِإِذْنِ ٱللَّهِ </a:t>
            </a:r>
            <a:r>
              <a:rPr lang="ar-SA" sz="2500" b="1" dirty="0"/>
              <a:t>[البقرة: </a:t>
            </a:r>
            <a:r>
              <a:rPr lang="ar-SA" sz="2500" b="1" dirty="0" smtClean="0"/>
              <a:t>2</a:t>
            </a:r>
            <a:r>
              <a:rPr lang="ar-SA" sz="3300" b="1" dirty="0" smtClean="0"/>
              <a:t>49</a:t>
            </a:r>
          </a:p>
          <a:p>
            <a:r>
              <a:rPr lang="ar-SA" sz="6500" b="1" dirty="0" smtClean="0"/>
              <a:t>فالأمر لله من قبل ومن بعد.</a:t>
            </a:r>
            <a:endParaRPr lang="ar-SA" sz="6500" dirty="0" smtClean="0"/>
          </a:p>
          <a:p>
            <a:endParaRPr lang="ar-SA" dirty="0" smtClean="0"/>
          </a:p>
          <a:p>
            <a:r>
              <a:rPr lang="ar-SA" dirty="0" smtClean="0"/>
              <a:t> </a:t>
            </a:r>
          </a:p>
          <a:p>
            <a:r>
              <a:rPr lang="ar-SA" dirty="0" smtClean="0"/>
              <a:t> </a:t>
            </a:r>
          </a:p>
          <a:p>
            <a:endParaRPr lang="he-I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142844" y="0"/>
            <a:ext cx="9001156" cy="6715148"/>
          </a:xfrm>
          <a:solidFill>
            <a:schemeClr val="bg1">
              <a:lumMod val="95000"/>
            </a:schemeClr>
          </a:solidFill>
        </p:spPr>
        <p:txBody>
          <a:bodyPr>
            <a:normAutofit/>
          </a:bodyPr>
          <a:lstStyle/>
          <a:p>
            <a:r>
              <a:rPr lang="ar-SA" sz="4800" b="1" dirty="0" smtClean="0">
                <a:solidFill>
                  <a:srgbClr val="FF0000"/>
                </a:solidFill>
              </a:rPr>
              <a:t>ثانيًا: </a:t>
            </a:r>
            <a:r>
              <a:rPr lang="ar-SA" sz="4800" b="1" dirty="0" smtClean="0"/>
              <a:t>أن الإيمان في قلوب أهله، أقوى من قوى العالم وإن اجتمعت.</a:t>
            </a:r>
          </a:p>
          <a:p>
            <a:r>
              <a:rPr lang="ar-SA" sz="4800" b="1" dirty="0" smtClean="0"/>
              <a:t>فكم من مجاهد أعزل من السلاح يرفع إصبع </a:t>
            </a:r>
            <a:r>
              <a:rPr lang="ar-SA" sz="4800" b="1" dirty="0" err="1" smtClean="0"/>
              <a:t>السبابه</a:t>
            </a:r>
            <a:r>
              <a:rPr lang="ar-SA" sz="4800" b="1" dirty="0" smtClean="0"/>
              <a:t> يناجي ربه.</a:t>
            </a:r>
          </a:p>
          <a:p>
            <a:r>
              <a:rPr lang="ar-SA" sz="4800" b="1" dirty="0" smtClean="0"/>
              <a:t> وكم من دعوة في جنح الظلام تفتح لها أبواب السماء، تفعل الأفاعيل في الأعداء بل هي أشد عليهم من آلاف المقاتلين وقد قالوها، والحق ما شهدت </a:t>
            </a:r>
            <a:r>
              <a:rPr lang="ar-SA" sz="4800" b="1" dirty="0" err="1" smtClean="0"/>
              <a:t>به</a:t>
            </a:r>
            <a:r>
              <a:rPr lang="ar-SA" sz="4800" b="1" dirty="0" smtClean="0"/>
              <a:t> الأعداء.</a:t>
            </a:r>
            <a:endParaRPr lang="he-IL" sz="4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0" y="214290"/>
            <a:ext cx="9144000" cy="6643710"/>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t="100000" r="100000"/>
            </a:path>
            <a:tileRect l="-100000" b="-100000"/>
          </a:gradFill>
        </p:spPr>
        <p:txBody>
          <a:bodyPr>
            <a:normAutofit/>
          </a:bodyPr>
          <a:lstStyle/>
          <a:p>
            <a:r>
              <a:rPr lang="ar-SA" sz="4400" b="1" dirty="0" smtClean="0">
                <a:solidFill>
                  <a:srgbClr val="FF0000"/>
                </a:solidFill>
              </a:rPr>
              <a:t>ثالثًا: </a:t>
            </a:r>
            <a:r>
              <a:rPr lang="ar-SA" sz="4400" b="1" dirty="0" smtClean="0"/>
              <a:t> أن على الأمة أن تربي أبناءها على حب دينهم واعتزازهم </a:t>
            </a:r>
            <a:r>
              <a:rPr lang="ar-SA" sz="4400" b="1" dirty="0" err="1" smtClean="0"/>
              <a:t>به</a:t>
            </a:r>
            <a:r>
              <a:rPr lang="ar-SA" sz="4400" b="1" dirty="0" smtClean="0"/>
              <a:t>، والشعور بالنصر والعلو والفخر</a:t>
            </a:r>
          </a:p>
          <a:p>
            <a:r>
              <a:rPr lang="ar-SA" sz="4400" b="1" dirty="0" smtClean="0"/>
              <a:t> ألا فلينقش على القلوب والصدور ولتردده الأفواه والسطور</a:t>
            </a:r>
          </a:p>
          <a:p>
            <a:r>
              <a:rPr lang="ar-SA" sz="4400" b="1" dirty="0" smtClean="0"/>
              <a:t> </a:t>
            </a:r>
            <a:r>
              <a:rPr lang="ar-SA" sz="6000" b="1" dirty="0">
                <a:solidFill>
                  <a:srgbClr val="00B050"/>
                </a:solidFill>
              </a:rPr>
              <a:t>وَلاَ تَهِنُوا وَلاَ تَحْزَنُوا وَأَنتُمُ الأعْلَوْنَ إِن كُنتُم مُّؤْمِنِينَ </a:t>
            </a:r>
            <a:r>
              <a:rPr lang="ar-SA" sz="2000" b="1" dirty="0">
                <a:solidFill>
                  <a:srgbClr val="00B050"/>
                </a:solidFill>
              </a:rPr>
              <a:t>[آل عمران: 139].</a:t>
            </a:r>
            <a:endParaRPr lang="he-IL" sz="4400" dirty="0">
              <a:solidFill>
                <a:srgbClr val="00B05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0" y="214290"/>
            <a:ext cx="9144000" cy="6643710"/>
          </a:xfrm>
          <a:solidFill>
            <a:schemeClr val="accent4">
              <a:lumMod val="20000"/>
              <a:lumOff val="80000"/>
            </a:schemeClr>
          </a:solidFill>
        </p:spPr>
        <p:txBody>
          <a:bodyPr/>
          <a:lstStyle/>
          <a:p>
            <a:r>
              <a:rPr lang="ar-SA" sz="4000" b="1" dirty="0" smtClean="0">
                <a:solidFill>
                  <a:srgbClr val="FF0000"/>
                </a:solidFill>
              </a:rPr>
              <a:t>رابعًا: </a:t>
            </a:r>
            <a:r>
              <a:rPr lang="ar-SA" sz="4000" b="1" dirty="0" smtClean="0"/>
              <a:t>على الآباء والأمهات والمربين أيًّا كانوا وعلى الأمة جمعاء أن تعاود النظر في عرض </a:t>
            </a:r>
            <a:r>
              <a:rPr lang="ar-SA" sz="4000" b="1" dirty="0" err="1" smtClean="0"/>
              <a:t>القدوات</a:t>
            </a:r>
            <a:r>
              <a:rPr lang="ar-SA" sz="4000" b="1" dirty="0" smtClean="0"/>
              <a:t> للأجيال، فلابد من نشر سير أولئك الأفذاذ من صحابة رسول الله وأتباعهم، ليرتسم الأبناء سير الأجداد منهجًا للحياة ودستورًا للواقع.</a:t>
            </a:r>
          </a:p>
          <a:p>
            <a:endParaRPr lang="ar-SA" b="1" dirty="0"/>
          </a:p>
          <a:p>
            <a:endParaRPr lang="ar-SA" dirty="0" smtClean="0"/>
          </a:p>
          <a:p>
            <a:r>
              <a:rPr lang="ar-SA" sz="4000" b="1" dirty="0" smtClean="0">
                <a:solidFill>
                  <a:srgbClr val="7030A0"/>
                </a:solidFill>
              </a:rPr>
              <a:t>والسؤال المهم الذي نعلم إجابته ولكن واقعنا يخالفه: أي شيء يقدمه لدينه وأمته مغنيٍ أو ممثل هابط أو هابطة، ماذا </a:t>
            </a:r>
            <a:r>
              <a:rPr lang="ar-SA" sz="4000" b="1" dirty="0" err="1" smtClean="0">
                <a:solidFill>
                  <a:srgbClr val="7030A0"/>
                </a:solidFill>
              </a:rPr>
              <a:t>عساه</a:t>
            </a:r>
            <a:r>
              <a:rPr lang="ar-SA" sz="4000" b="1" dirty="0" smtClean="0">
                <a:solidFill>
                  <a:srgbClr val="7030A0"/>
                </a:solidFill>
              </a:rPr>
              <a:t> أن يقدم للإسلام والمسلمين؟</a:t>
            </a:r>
            <a:endParaRPr lang="ar-SA" sz="4000" dirty="0" smtClean="0">
              <a:solidFill>
                <a:srgbClr val="7030A0"/>
              </a:solidFill>
            </a:endParaRPr>
          </a:p>
          <a:p>
            <a:endParaRPr lang="he-IL"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dirty="0"/>
          </a:p>
        </p:txBody>
      </p:sp>
      <p:sp>
        <p:nvSpPr>
          <p:cNvPr id="3" name="عنصر نائب للمحتوى 2"/>
          <p:cNvSpPr>
            <a:spLocks noGrp="1"/>
          </p:cNvSpPr>
          <p:nvPr>
            <p:ph idx="1"/>
          </p:nvPr>
        </p:nvSpPr>
        <p:spPr>
          <a:xfrm>
            <a:off x="457200" y="5572140"/>
            <a:ext cx="8229600" cy="554023"/>
          </a:xfrm>
        </p:spPr>
        <p:txBody>
          <a:bodyPr>
            <a:normAutofit lnSpcReduction="10000"/>
          </a:bodyPr>
          <a:lstStyle/>
          <a:p>
            <a:endParaRPr lang="he-IL" dirty="0"/>
          </a:p>
        </p:txBody>
      </p:sp>
      <p:pic>
        <p:nvPicPr>
          <p:cNvPr id="33794" name="Picture 2" descr="http://up.rjeem.com/uploads/13582095391.gif"/>
          <p:cNvPicPr>
            <a:picLocks noChangeAspect="1" noChangeArrowheads="1" noCrop="1"/>
          </p:cNvPicPr>
          <p:nvPr/>
        </p:nvPicPr>
        <p:blipFill>
          <a:blip r:embed="rId2"/>
          <a:srcRect/>
          <a:stretch>
            <a:fillRect/>
          </a:stretch>
        </p:blipFill>
        <p:spPr bwMode="auto">
          <a:xfrm>
            <a:off x="0" y="0"/>
            <a:ext cx="3143240" cy="3143248"/>
          </a:xfrm>
          <a:prstGeom prst="rect">
            <a:avLst/>
          </a:prstGeom>
          <a:noFill/>
        </p:spPr>
      </p:pic>
      <p:pic>
        <p:nvPicPr>
          <p:cNvPr id="33796" name="Picture 4" descr="http://www.al-7up.com/vb/imgcache/2/70962love.gif"/>
          <p:cNvPicPr>
            <a:picLocks noChangeAspect="1" noChangeArrowheads="1" noCrop="1"/>
          </p:cNvPicPr>
          <p:nvPr/>
        </p:nvPicPr>
        <p:blipFill>
          <a:blip r:embed="rId3"/>
          <a:srcRect/>
          <a:stretch>
            <a:fillRect/>
          </a:stretch>
        </p:blipFill>
        <p:spPr bwMode="auto">
          <a:xfrm>
            <a:off x="2928926" y="2714620"/>
            <a:ext cx="3214710" cy="3857652"/>
          </a:xfrm>
          <a:prstGeom prst="rect">
            <a:avLst/>
          </a:prstGeom>
          <a:noFill/>
        </p:spPr>
      </p:pic>
      <p:pic>
        <p:nvPicPr>
          <p:cNvPr id="33798" name="Picture 6" descr="http://www.3un-h.com/wp-content/uploads/m5znk-2115539391.gif"/>
          <p:cNvPicPr>
            <a:picLocks noChangeAspect="1" noChangeArrowheads="1" noCrop="1"/>
          </p:cNvPicPr>
          <p:nvPr/>
        </p:nvPicPr>
        <p:blipFill>
          <a:blip r:embed="rId4"/>
          <a:srcRect/>
          <a:stretch>
            <a:fillRect/>
          </a:stretch>
        </p:blipFill>
        <p:spPr bwMode="auto">
          <a:xfrm>
            <a:off x="5857884" y="0"/>
            <a:ext cx="3143272" cy="2928934"/>
          </a:xfrm>
          <a:prstGeom prst="rect">
            <a:avLst/>
          </a:prstGeom>
          <a:noFill/>
        </p:spPr>
      </p:pic>
      <p:pic>
        <p:nvPicPr>
          <p:cNvPr id="33800" name="Picture 8" descr="http://1.bp.blogspot.com/-Jgcmuzjmiec/T8jkcL4WyhI/AAAAAAAAADI/ps0mvyg1zlY/s1600/cf+k.jpg"/>
          <p:cNvPicPr>
            <a:picLocks noChangeAspect="1" noChangeArrowheads="1"/>
          </p:cNvPicPr>
          <p:nvPr/>
        </p:nvPicPr>
        <p:blipFill>
          <a:blip r:embed="rId5"/>
          <a:srcRect/>
          <a:stretch>
            <a:fillRect/>
          </a:stretch>
        </p:blipFill>
        <p:spPr bwMode="auto">
          <a:xfrm>
            <a:off x="0" y="3143248"/>
            <a:ext cx="3048000" cy="3376615"/>
          </a:xfrm>
          <a:prstGeom prst="rect">
            <a:avLst/>
          </a:prstGeom>
          <a:noFill/>
        </p:spPr>
      </p:pic>
      <p:pic>
        <p:nvPicPr>
          <p:cNvPr id="33804" name="Picture 12" descr="http://www.rjeem.com/uploadcenter/uploads/11-2012/PIC-779-1352229138.gif"/>
          <p:cNvPicPr>
            <a:picLocks noChangeAspect="1" noChangeArrowheads="1"/>
          </p:cNvPicPr>
          <p:nvPr/>
        </p:nvPicPr>
        <p:blipFill>
          <a:blip r:embed="rId6"/>
          <a:srcRect/>
          <a:stretch>
            <a:fillRect/>
          </a:stretch>
        </p:blipFill>
        <p:spPr bwMode="auto">
          <a:xfrm>
            <a:off x="5929322" y="2857496"/>
            <a:ext cx="3214678" cy="4000504"/>
          </a:xfrm>
          <a:prstGeom prst="rect">
            <a:avLst/>
          </a:prstGeom>
          <a:noFill/>
        </p:spPr>
      </p:pic>
      <p:pic>
        <p:nvPicPr>
          <p:cNvPr id="33806" name="Picture 14" descr="http://www.wathakker.info/mobile_images/images/1.gif"/>
          <p:cNvPicPr>
            <a:picLocks noChangeAspect="1" noChangeArrowheads="1"/>
          </p:cNvPicPr>
          <p:nvPr/>
        </p:nvPicPr>
        <p:blipFill>
          <a:blip r:embed="rId7"/>
          <a:srcRect/>
          <a:stretch>
            <a:fillRect/>
          </a:stretch>
        </p:blipFill>
        <p:spPr bwMode="auto">
          <a:xfrm>
            <a:off x="3143240" y="0"/>
            <a:ext cx="2928926" cy="27146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000109"/>
            <a:ext cx="7772400" cy="428627"/>
          </a:xfrm>
        </p:spPr>
        <p:txBody>
          <a:bodyPr>
            <a:normAutofit fontScale="90000"/>
          </a:bodyPr>
          <a:lstStyle/>
          <a:p>
            <a:endParaRPr lang="he-IL" dirty="0"/>
          </a:p>
        </p:txBody>
      </p:sp>
      <p:sp>
        <p:nvSpPr>
          <p:cNvPr id="3" name="عنوان فرعي 2"/>
          <p:cNvSpPr>
            <a:spLocks noGrp="1"/>
          </p:cNvSpPr>
          <p:nvPr>
            <p:ph type="subTitle" idx="1"/>
          </p:nvPr>
        </p:nvSpPr>
        <p:spPr/>
        <p:txBody>
          <a:bodyPr/>
          <a:lstStyle/>
          <a:p>
            <a:endParaRPr lang="he-IL"/>
          </a:p>
        </p:txBody>
      </p:sp>
      <p:pic>
        <p:nvPicPr>
          <p:cNvPr id="14338" name="Picture 2" descr="http://www.daralhafez.net/userimages/p493.jpg"/>
          <p:cNvPicPr>
            <a:picLocks noChangeAspect="1" noChangeArrowheads="1"/>
          </p:cNvPicPr>
          <p:nvPr/>
        </p:nvPicPr>
        <p:blipFill>
          <a:blip r:embed="rId2"/>
          <a:srcRect/>
          <a:stretch>
            <a:fillRect/>
          </a:stretch>
        </p:blipFill>
        <p:spPr bwMode="auto">
          <a:xfrm>
            <a:off x="0" y="142876"/>
            <a:ext cx="9144000" cy="6715148"/>
          </a:xfrm>
          <a:prstGeom prst="rect">
            <a:avLst/>
          </a:prstGeom>
          <a:noFill/>
        </p:spPr>
      </p:pic>
      <p:sp>
        <p:nvSpPr>
          <p:cNvPr id="5" name="وسيلة شرح بيضاوية 4"/>
          <p:cNvSpPr/>
          <p:nvPr/>
        </p:nvSpPr>
        <p:spPr>
          <a:xfrm>
            <a:off x="7000892" y="0"/>
            <a:ext cx="2143108" cy="1571612"/>
          </a:xfrm>
          <a:prstGeom prst="wedgeEllipseCallou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p>
          <a:p>
            <a:pPr algn="ctr"/>
            <a:endParaRPr lang="ar-SA" dirty="0"/>
          </a:p>
          <a:p>
            <a:pPr algn="ctr"/>
            <a:r>
              <a:rPr lang="ar-SA" b="1" i="1" dirty="0" smtClean="0">
                <a:solidFill>
                  <a:schemeClr val="tx1"/>
                </a:solidFill>
              </a:rPr>
              <a:t>2014-12-5</a:t>
            </a:r>
          </a:p>
          <a:p>
            <a:pPr algn="ctr"/>
            <a:r>
              <a:rPr lang="ar-SA" b="1" i="1" dirty="0" smtClean="0">
                <a:solidFill>
                  <a:schemeClr val="tx1"/>
                </a:solidFill>
              </a:rPr>
              <a:t>13-صفر-1463</a:t>
            </a:r>
          </a:p>
          <a:p>
            <a:pPr algn="ctr"/>
            <a:endParaRPr lang="ar-SA" dirty="0"/>
          </a:p>
          <a:p>
            <a:pPr algn="ctr"/>
            <a:endParaRPr lang="ar-SA" dirty="0" smtClean="0"/>
          </a:p>
          <a:p>
            <a:pPr algn="ctr"/>
            <a:endParaRPr lang="he-IL" dirty="0"/>
          </a:p>
        </p:txBody>
      </p:sp>
      <p:sp>
        <p:nvSpPr>
          <p:cNvPr id="7" name="مخطط انسيابي: بيانات مخزّنة 6"/>
          <p:cNvSpPr/>
          <p:nvPr/>
        </p:nvSpPr>
        <p:spPr>
          <a:xfrm>
            <a:off x="0" y="5572140"/>
            <a:ext cx="2714612" cy="1184152"/>
          </a:xfrm>
          <a:prstGeom prst="flowChartOnlineStorage">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i="1" dirty="0" err="1" smtClean="0">
                <a:solidFill>
                  <a:schemeClr val="tx1"/>
                </a:solidFill>
              </a:rPr>
              <a:t>اعداد</a:t>
            </a:r>
            <a:r>
              <a:rPr lang="ar-SA" b="1" i="1" dirty="0" smtClean="0">
                <a:solidFill>
                  <a:schemeClr val="tx1"/>
                </a:solidFill>
              </a:rPr>
              <a:t> المربية:</a:t>
            </a:r>
            <a:r>
              <a:rPr lang="ar-SA" b="1" i="1" dirty="0" err="1" smtClean="0">
                <a:solidFill>
                  <a:schemeClr val="tx1"/>
                </a:solidFill>
              </a:rPr>
              <a:t>ام</a:t>
            </a:r>
            <a:r>
              <a:rPr lang="ar-SA" b="1" i="1" dirty="0" smtClean="0">
                <a:solidFill>
                  <a:schemeClr val="tx1"/>
                </a:solidFill>
              </a:rPr>
              <a:t> مراد</a:t>
            </a:r>
          </a:p>
          <a:p>
            <a:pPr algn="ctr"/>
            <a:endParaRPr lang="ar-SA" b="1" i="1" dirty="0" smtClean="0">
              <a:solidFill>
                <a:schemeClr val="tx1"/>
              </a:solidFill>
            </a:endParaRPr>
          </a:p>
          <a:p>
            <a:pPr algn="ctr"/>
            <a:r>
              <a:rPr lang="ar-SA" b="1" i="1" dirty="0" smtClean="0">
                <a:solidFill>
                  <a:schemeClr val="tx1"/>
                </a:solidFill>
              </a:rPr>
              <a:t>فرقة:عائشة</a:t>
            </a:r>
            <a:endParaRPr lang="he-IL" b="1" i="1"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0" y="142852"/>
            <a:ext cx="9144000" cy="6572296"/>
          </a:xfrm>
          <a:solidFill>
            <a:schemeClr val="bg1">
              <a:lumMod val="85000"/>
            </a:schemeClr>
          </a:solidFill>
        </p:spPr>
        <p:txBody>
          <a:bodyPr/>
          <a:lstStyle/>
          <a:p>
            <a:r>
              <a:rPr lang="ar-SA" sz="4400" b="1" dirty="0" smtClean="0">
                <a:solidFill>
                  <a:srgbClr val="FF0000"/>
                </a:solidFill>
              </a:rPr>
              <a:t>خامسًا: </a:t>
            </a:r>
            <a:r>
              <a:rPr lang="ar-SA" sz="4400" b="1" dirty="0" smtClean="0"/>
              <a:t>وبعد هذه الغزوة، دهش العرب كلهم فقد كانت الروم أكبر وأعظم قوة على وجه الأرض لا يستطيع أحدٌ الصمود أمامها، كيف وقد عاد جيش صغير بدون خسائر تذكر.</a:t>
            </a:r>
          </a:p>
          <a:p>
            <a:r>
              <a:rPr lang="ar-SA" sz="4400" b="1" dirty="0" smtClean="0"/>
              <a:t> فأحدث هذا سمعة للمسلمين بلغت المشرق والمغرب.</a:t>
            </a:r>
            <a:endParaRPr lang="ar-SA" sz="4400" dirty="0" smtClean="0"/>
          </a:p>
          <a:p>
            <a:r>
              <a:rPr lang="ar-SA" sz="4400" b="1" dirty="0" smtClean="0"/>
              <a:t>وأضحت تلك الغزوة الخطوات الأولى لفتح بلاد الروم واحتلال المسلمين أقاصي الأرض.</a:t>
            </a:r>
            <a:endParaRPr lang="ar-SA" sz="4400" dirty="0" smtClean="0"/>
          </a:p>
          <a:p>
            <a:r>
              <a:rPr lang="ar-SA" dirty="0" smtClean="0"/>
              <a:t> </a:t>
            </a:r>
          </a:p>
          <a:p>
            <a:endParaRPr lang="he-I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غزوة مؤتة (1)</a:t>
            </a:r>
            <a:endParaRPr lang="he-IL" dirty="0"/>
          </a:p>
        </p:txBody>
      </p:sp>
      <p:sp>
        <p:nvSpPr>
          <p:cNvPr id="3" name="عنصر نائب للمحتوى 2"/>
          <p:cNvSpPr>
            <a:spLocks noGrp="1"/>
          </p:cNvSpPr>
          <p:nvPr>
            <p:ph idx="1"/>
          </p:nvPr>
        </p:nvSpPr>
        <p:spPr/>
        <p:txBody>
          <a:bodyPr/>
          <a:lstStyle/>
          <a:p>
            <a:r>
              <a:rPr lang="en-US" dirty="0" smtClean="0">
                <a:hlinkClick r:id="rId2"/>
              </a:rPr>
              <a:t>https://www.youtube.com/watch?v=QDMjWrkP0Xg&amp;list=PLeQDoVuuYY2Uno_ET5eeYg65AJ6q-fKB3</a:t>
            </a:r>
            <a:endParaRPr lang="en-US" dirty="0" smtClean="0"/>
          </a:p>
          <a:p>
            <a:endParaRPr lang="en-US" dirty="0"/>
          </a:p>
          <a:p>
            <a:endParaRPr lang="he-I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t>عبروتحليل</a:t>
            </a:r>
            <a:r>
              <a:rPr lang="ar-SA" dirty="0" smtClean="0"/>
              <a:t> وعظات(2)</a:t>
            </a:r>
            <a:endParaRPr lang="he-IL" dirty="0"/>
          </a:p>
        </p:txBody>
      </p:sp>
      <p:sp>
        <p:nvSpPr>
          <p:cNvPr id="3" name="عنصر نائب للمحتوى 2"/>
          <p:cNvSpPr>
            <a:spLocks noGrp="1"/>
          </p:cNvSpPr>
          <p:nvPr>
            <p:ph idx="1"/>
          </p:nvPr>
        </p:nvSpPr>
        <p:spPr/>
        <p:txBody>
          <a:bodyPr/>
          <a:lstStyle/>
          <a:p>
            <a:r>
              <a:rPr lang="en-US" dirty="0" smtClean="0">
                <a:hlinkClick r:id="rId2"/>
              </a:rPr>
              <a:t>https://www.youtube.com/watch?v=QDMjWrkP0Xg&amp;list=PLeQDoVuuYY2Uno_ET5eeYg65AJ6q-fKB3</a:t>
            </a:r>
            <a:endParaRPr lang="en-US" dirty="0" smtClean="0"/>
          </a:p>
          <a:p>
            <a:endParaRPr lang="he-I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t>اسئلة</a:t>
            </a:r>
            <a:r>
              <a:rPr lang="ar-SA" dirty="0" smtClean="0"/>
              <a:t>(3)</a:t>
            </a:r>
            <a:endParaRPr lang="he-IL" dirty="0"/>
          </a:p>
        </p:txBody>
      </p:sp>
      <p:sp>
        <p:nvSpPr>
          <p:cNvPr id="3" name="عنصر نائب للمحتوى 2"/>
          <p:cNvSpPr>
            <a:spLocks noGrp="1"/>
          </p:cNvSpPr>
          <p:nvPr>
            <p:ph idx="1"/>
          </p:nvPr>
        </p:nvSpPr>
        <p:spPr/>
        <p:txBody>
          <a:bodyPr/>
          <a:lstStyle/>
          <a:p>
            <a:r>
              <a:rPr lang="en-US" dirty="0" smtClean="0">
                <a:hlinkClick r:id="rId2"/>
              </a:rPr>
              <a:t>https://www.youtube.com/watch?v=vqA6_Nr57jY&amp;list=PLeQDoVuuYY2Uno_ET5eeYg65AJ6q-fKB3&amp;ind</a:t>
            </a:r>
            <a:endParaRPr lang="en-US" dirty="0" smtClean="0"/>
          </a:p>
          <a:p>
            <a:endParaRPr lang="he-I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rot="20928520">
            <a:off x="89512" y="499109"/>
            <a:ext cx="7825886" cy="1401865"/>
          </a:xfrm>
          <a:solidFill>
            <a:srgbClr val="00B0F0"/>
          </a:solidFill>
        </p:spPr>
        <p:txBody>
          <a:bodyPr>
            <a:noAutofit/>
          </a:bodyPr>
          <a:lstStyle/>
          <a:p>
            <a:r>
              <a:rPr lang="ar-SA" sz="11500" b="1" i="1" dirty="0" smtClean="0"/>
              <a:t>غزوة مؤتة</a:t>
            </a:r>
            <a:endParaRPr lang="he-IL" sz="11500" b="1" i="1" dirty="0"/>
          </a:p>
        </p:txBody>
      </p:sp>
      <p:sp>
        <p:nvSpPr>
          <p:cNvPr id="3" name="عنصر نائب للمحتوى 2"/>
          <p:cNvSpPr>
            <a:spLocks noGrp="1"/>
          </p:cNvSpPr>
          <p:nvPr>
            <p:ph idx="1"/>
          </p:nvPr>
        </p:nvSpPr>
        <p:spPr>
          <a:xfrm rot="413461">
            <a:off x="138268" y="3222431"/>
            <a:ext cx="8653150" cy="3127758"/>
          </a:xfrm>
          <a:solidFill>
            <a:schemeClr val="tx2">
              <a:lumMod val="20000"/>
              <a:lumOff val="80000"/>
            </a:schemeClr>
          </a:solidFill>
        </p:spPr>
        <p:txBody>
          <a:bodyPr>
            <a:normAutofit/>
          </a:bodyPr>
          <a:lstStyle/>
          <a:p>
            <a:r>
              <a:rPr lang="ar-SA" sz="6000" dirty="0" smtClean="0"/>
              <a:t>جرت الغزوة في جمادي </a:t>
            </a:r>
            <a:r>
              <a:rPr lang="ar-SA" sz="6000" dirty="0" err="1" smtClean="0"/>
              <a:t>الاول</a:t>
            </a:r>
            <a:r>
              <a:rPr lang="ar-SA" sz="6000" dirty="0" smtClean="0"/>
              <a:t> من العام الثامن للهجرة (أغسطس 629 </a:t>
            </a:r>
            <a:r>
              <a:rPr lang="ar-SA" sz="6000" dirty="0" err="1" smtClean="0"/>
              <a:t>م</a:t>
            </a:r>
            <a:r>
              <a:rPr lang="ar-SA" sz="6000"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dirty="0"/>
          </a:p>
        </p:txBody>
      </p:sp>
      <p:sp>
        <p:nvSpPr>
          <p:cNvPr id="3" name="عنصر نائب للمحتوى 2"/>
          <p:cNvSpPr>
            <a:spLocks noGrp="1"/>
          </p:cNvSpPr>
          <p:nvPr>
            <p:ph idx="1"/>
          </p:nvPr>
        </p:nvSpPr>
        <p:spPr>
          <a:xfrm>
            <a:off x="457200" y="2000240"/>
            <a:ext cx="8686800" cy="4857760"/>
          </a:xfrm>
          <a:solidFill>
            <a:schemeClr val="accent4">
              <a:lumMod val="20000"/>
              <a:lumOff val="80000"/>
            </a:schemeClr>
          </a:solidFill>
        </p:spPr>
        <p:txBody>
          <a:bodyPr>
            <a:normAutofit/>
          </a:bodyPr>
          <a:lstStyle/>
          <a:p>
            <a:r>
              <a:rPr lang="ar-SA" sz="3300" b="1" dirty="0" smtClean="0">
                <a:solidFill>
                  <a:srgbClr val="0070C0"/>
                </a:solidFill>
              </a:rPr>
              <a:t>سبب هذه المعركة أن النبي </a:t>
            </a:r>
            <a:r>
              <a:rPr lang="ar-SA" sz="3300" b="1" dirty="0" err="1" smtClean="0">
                <a:solidFill>
                  <a:srgbClr val="0070C0"/>
                </a:solidFill>
              </a:rPr>
              <a:t>محمدصلى</a:t>
            </a:r>
            <a:r>
              <a:rPr lang="ar-SA" sz="3300" b="1" dirty="0" smtClean="0">
                <a:solidFill>
                  <a:srgbClr val="0070C0"/>
                </a:solidFill>
              </a:rPr>
              <a:t> الله عليه وسلم بعث الحارث بن </a:t>
            </a:r>
            <a:r>
              <a:rPr lang="ar-SA" sz="3300" b="1" dirty="0" err="1" smtClean="0">
                <a:solidFill>
                  <a:srgbClr val="0070C0"/>
                </a:solidFill>
              </a:rPr>
              <a:t>عميرالازدي</a:t>
            </a:r>
            <a:r>
              <a:rPr lang="ar-SA" sz="3300" b="1" dirty="0" smtClean="0">
                <a:solidFill>
                  <a:srgbClr val="0070C0"/>
                </a:solidFill>
              </a:rPr>
              <a:t> بكتابه إلى عظيم </a:t>
            </a:r>
            <a:r>
              <a:rPr lang="ar-SA" sz="3300" b="1" dirty="0" err="1" smtClean="0">
                <a:solidFill>
                  <a:srgbClr val="0070C0"/>
                </a:solidFill>
              </a:rPr>
              <a:t>بُصْرَى</a:t>
            </a:r>
            <a:r>
              <a:rPr lang="ar-SA" sz="3300" b="1" dirty="0" smtClean="0">
                <a:solidFill>
                  <a:srgbClr val="0070C0"/>
                </a:solidFill>
              </a:rPr>
              <a:t>، فعرض له </a:t>
            </a:r>
            <a:r>
              <a:rPr lang="ar-SA" sz="3300" b="1" dirty="0" smtClean="0">
                <a:solidFill>
                  <a:srgbClr val="0070C0"/>
                </a:solidFill>
                <a:hlinkClick r:id="rId2" action="ppaction://hlinkfile" tooltip="شُرَحْبِيل بن عمرو الغساني (الصفحة غير موجودة)"/>
              </a:rPr>
              <a:t>شُرَحْبِيل بن عمرو الغساني</a:t>
            </a:r>
            <a:r>
              <a:rPr lang="ar-SA" sz="3300" b="1" dirty="0" smtClean="0">
                <a:solidFill>
                  <a:srgbClr val="0070C0"/>
                </a:solidFill>
              </a:rPr>
              <a:t> </a:t>
            </a:r>
            <a:r>
              <a:rPr lang="ar-SA" sz="3300" b="1" dirty="0" err="1" smtClean="0">
                <a:solidFill>
                  <a:srgbClr val="0070C0"/>
                </a:solidFill>
              </a:rPr>
              <a:t>ـ</a:t>
            </a:r>
            <a:r>
              <a:rPr lang="ar-SA" sz="3300" b="1" dirty="0" smtClean="0">
                <a:solidFill>
                  <a:srgbClr val="0070C0"/>
                </a:solidFill>
              </a:rPr>
              <a:t> وكان عاملاً على البلقاء من أرض الشام من قِبل قيصر </a:t>
            </a:r>
            <a:r>
              <a:rPr lang="ar-SA" sz="3300" b="1" dirty="0" err="1" smtClean="0">
                <a:solidFill>
                  <a:srgbClr val="0070C0"/>
                </a:solidFill>
              </a:rPr>
              <a:t>ـ</a:t>
            </a:r>
            <a:r>
              <a:rPr lang="ar-SA" sz="3300" b="1" dirty="0" smtClean="0">
                <a:solidFill>
                  <a:srgbClr val="0070C0"/>
                </a:solidFill>
              </a:rPr>
              <a:t> فأوثقه رباطاً، ثم قدمه فضرب عنقه. </a:t>
            </a:r>
          </a:p>
          <a:p>
            <a:r>
              <a:rPr lang="ar-SA" sz="3300" b="1" dirty="0" smtClean="0">
                <a:solidFill>
                  <a:schemeClr val="accent4">
                    <a:lumMod val="50000"/>
                  </a:schemeClr>
                </a:solidFill>
              </a:rPr>
              <a:t>وكان قتل السفراء والرسل من أشنع الجرائم، يساوي بل يزيد على إعلان حالة الحرب، فاشتد ذلك على النبي محمد حين نقلت إليه الأخبار، فجهز إليهم جيشاً قوامه ثلاثة آلاف مقاتل، وهو أكبر جيش إسلامي لم يجتمع مثله قبل ذلك</a:t>
            </a:r>
          </a:p>
          <a:p>
            <a:endParaRPr lang="he-IL" dirty="0"/>
          </a:p>
        </p:txBody>
      </p:sp>
      <p:sp>
        <p:nvSpPr>
          <p:cNvPr id="4" name="وسيلة شرح بيضاوية 3"/>
          <p:cNvSpPr/>
          <p:nvPr/>
        </p:nvSpPr>
        <p:spPr>
          <a:xfrm>
            <a:off x="3286116" y="0"/>
            <a:ext cx="5000660" cy="1785926"/>
          </a:xfrm>
          <a:prstGeom prst="wedgeEllipseCallou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5400" b="1" dirty="0" smtClean="0"/>
              <a:t>سبب الغزوة</a:t>
            </a:r>
            <a:r>
              <a:rPr lang="ar-SA" dirty="0" smtClean="0"/>
              <a:t>::</a:t>
            </a:r>
            <a:br>
              <a:rPr lang="ar-SA" dirty="0" smtClean="0"/>
            </a:br>
            <a:endParaRPr lang="he-I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a:p>
        </p:txBody>
      </p:sp>
      <p:sp>
        <p:nvSpPr>
          <p:cNvPr id="3" name="عنصر نائب للمحتوى 2"/>
          <p:cNvSpPr>
            <a:spLocks noGrp="1"/>
          </p:cNvSpPr>
          <p:nvPr>
            <p:ph idx="1"/>
          </p:nvPr>
        </p:nvSpPr>
        <p:spPr>
          <a:xfrm>
            <a:off x="142844" y="2643182"/>
            <a:ext cx="9001156" cy="4071966"/>
          </a:xfrm>
          <a:solidFill>
            <a:schemeClr val="bg1">
              <a:lumMod val="75000"/>
            </a:schemeClr>
          </a:solidFill>
        </p:spPr>
        <p:txBody>
          <a:bodyPr>
            <a:normAutofit fontScale="92500"/>
          </a:bodyPr>
          <a:lstStyle/>
          <a:p>
            <a:r>
              <a:rPr lang="ar-SA" b="1" dirty="0" smtClean="0"/>
              <a:t>أمرَّ رسول الله على هذا الجيش زيد بن حارثة.</a:t>
            </a:r>
          </a:p>
          <a:p>
            <a:r>
              <a:rPr lang="ar-SA" b="1" dirty="0" smtClean="0"/>
              <a:t> وقال: </a:t>
            </a:r>
            <a:r>
              <a:rPr lang="ar-SA" b="1" dirty="0"/>
              <a:t>((إن قتل زيد فجعفر، وإن قتل جعفر فعبد الله بن </a:t>
            </a:r>
            <a:r>
              <a:rPr lang="ar-SA" b="1" dirty="0" err="1"/>
              <a:t>رواحة</a:t>
            </a:r>
            <a:r>
              <a:rPr lang="ar-SA" b="1" dirty="0"/>
              <a:t>))</a:t>
            </a:r>
            <a:r>
              <a:rPr lang="ar-SA" b="1" dirty="0" smtClean="0"/>
              <a:t> وعقد لهم لواءً أبيض ودفعه إلى زيد بن حارثة.</a:t>
            </a:r>
          </a:p>
          <a:p>
            <a:r>
              <a:rPr lang="ar-SA" b="1" dirty="0" smtClean="0"/>
              <a:t> وأوصاهم أن يأتوا مقتل الحارث بن </a:t>
            </a:r>
            <a:r>
              <a:rPr lang="ar-SA" b="1" dirty="0" err="1" smtClean="0"/>
              <a:t>عمير</a:t>
            </a:r>
            <a:r>
              <a:rPr lang="ar-SA" b="1" dirty="0" smtClean="0"/>
              <a:t>، وأن يدعوا من هناك إلى الإسلام، فإن أجابوا وإلا استعانوا بالله عليهم وقاتلوهم.</a:t>
            </a:r>
          </a:p>
          <a:p>
            <a:r>
              <a:rPr lang="ar-SA" b="1" dirty="0" smtClean="0"/>
              <a:t> وقال لهم: </a:t>
            </a:r>
            <a:r>
              <a:rPr lang="ar-SA" b="1" dirty="0"/>
              <a:t>((اغزوا بسم الله في سبيل الله من كفر بالله، ولا تغدروا، ولا تغيروا، ولا تقتلوا وليدًا ولا امرأة، ولا كبيرًا فانيًا، ولا منعزلاً بصومعة، ولا تقطعوا نخلاً ولا شجرة، ولا تهدموا بناءً)).</a:t>
            </a:r>
            <a:endParaRPr lang="ar-SA" b="1" dirty="0" smtClean="0"/>
          </a:p>
          <a:p>
            <a:endParaRPr lang="he-IL" dirty="0"/>
          </a:p>
        </p:txBody>
      </p:sp>
      <p:pic>
        <p:nvPicPr>
          <p:cNvPr id="17412" name="Picture 4" descr="http://dc651.4shared.com/img/uWkkC_rf/s7/13ca98f37e8/____.png"/>
          <p:cNvPicPr>
            <a:picLocks noChangeAspect="1" noChangeArrowheads="1"/>
          </p:cNvPicPr>
          <p:nvPr/>
        </p:nvPicPr>
        <p:blipFill>
          <a:blip r:embed="rId2"/>
          <a:srcRect/>
          <a:stretch>
            <a:fillRect/>
          </a:stretch>
        </p:blipFill>
        <p:spPr bwMode="auto">
          <a:xfrm>
            <a:off x="0" y="0"/>
            <a:ext cx="9001156" cy="257176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he-IL" dirty="0"/>
          </a:p>
        </p:txBody>
      </p:sp>
      <p:sp>
        <p:nvSpPr>
          <p:cNvPr id="3" name="عنصر نائب للمحتوى 2"/>
          <p:cNvSpPr>
            <a:spLocks noGrp="1"/>
          </p:cNvSpPr>
          <p:nvPr>
            <p:ph idx="1"/>
          </p:nvPr>
        </p:nvSpPr>
        <p:spPr>
          <a:xfrm>
            <a:off x="0" y="2643182"/>
            <a:ext cx="9144000" cy="4214818"/>
          </a:xfrm>
          <a:gradFill flip="none" rotWithShape="1">
            <a:gsLst>
              <a:gs pos="0">
                <a:schemeClr val="accent6">
                  <a:lumMod val="50000"/>
                  <a:tint val="66000"/>
                  <a:satMod val="160000"/>
                </a:schemeClr>
              </a:gs>
              <a:gs pos="50000">
                <a:schemeClr val="accent6">
                  <a:lumMod val="50000"/>
                  <a:tint val="44500"/>
                  <a:satMod val="160000"/>
                </a:schemeClr>
              </a:gs>
              <a:gs pos="100000">
                <a:schemeClr val="accent6">
                  <a:lumMod val="50000"/>
                  <a:tint val="23500"/>
                  <a:satMod val="160000"/>
                </a:schemeClr>
              </a:gs>
            </a:gsLst>
            <a:path path="circle">
              <a:fillToRect r="100000" b="100000"/>
            </a:path>
            <a:tileRect l="-100000" t="-100000"/>
          </a:gradFill>
        </p:spPr>
        <p:txBody>
          <a:bodyPr>
            <a:noAutofit/>
          </a:bodyPr>
          <a:lstStyle/>
          <a:p>
            <a:r>
              <a:rPr lang="ar-SA" sz="3600" b="1" dirty="0" smtClean="0"/>
              <a:t>وفي مؤتة التقى الفريقان، وبدأ القتال المرير </a:t>
            </a:r>
            <a:r>
              <a:rPr lang="ar-SA" sz="3600" b="1" dirty="0" smtClean="0">
                <a:solidFill>
                  <a:schemeClr val="accent6">
                    <a:lumMod val="50000"/>
                  </a:schemeClr>
                </a:solidFill>
              </a:rPr>
              <a:t>ثلاثة آلاف رجل </a:t>
            </a:r>
            <a:r>
              <a:rPr lang="ar-SA" sz="3600" b="1" dirty="0" smtClean="0"/>
              <a:t>يواجهون هجمات </a:t>
            </a:r>
            <a:r>
              <a:rPr lang="ar-SA" sz="3600" b="1" dirty="0" smtClean="0">
                <a:solidFill>
                  <a:schemeClr val="accent2">
                    <a:lumMod val="75000"/>
                  </a:schemeClr>
                </a:solidFill>
              </a:rPr>
              <a:t>مائتي ألف مقاتل.</a:t>
            </a:r>
            <a:endParaRPr lang="ar-SA" sz="3600" b="1" dirty="0" smtClean="0"/>
          </a:p>
          <a:p>
            <a:r>
              <a:rPr lang="ar-SA" sz="3600" b="1" dirty="0" smtClean="0"/>
              <a:t>إنها معركة عجيبة تشهدها دنيا النزال بالدهشة والحمية، في مقياس الماديات، ماذا يصنع ثلاثة آلاف في مواجهة مائتي ألف مدججين بالسلاح والعتاد وهل تقف النظرة عند هذا، كلا وربي، ولكن إذا هبت نسائم الإيمان جاءت بالعجائب.</a:t>
            </a:r>
            <a:endParaRPr lang="he-IL" sz="3600" dirty="0"/>
          </a:p>
        </p:txBody>
      </p:sp>
      <p:pic>
        <p:nvPicPr>
          <p:cNvPr id="4" name="Picture 2" descr="http://ts1.mm.bing.net/th?&amp;id=HN.608036407346136167&amp;w=300&amp;h=300&amp;c=0&amp;pid=1.9&amp;rs=0&amp;p=0"/>
          <p:cNvPicPr>
            <a:picLocks noChangeAspect="1" noChangeArrowheads="1"/>
          </p:cNvPicPr>
          <p:nvPr/>
        </p:nvPicPr>
        <p:blipFill>
          <a:blip r:embed="rId2"/>
          <a:srcRect/>
          <a:stretch>
            <a:fillRect/>
          </a:stretch>
        </p:blipFill>
        <p:spPr bwMode="auto">
          <a:xfrm>
            <a:off x="1428728" y="0"/>
            <a:ext cx="6357982" cy="271462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856</Words>
  <Application>Microsoft Office PowerPoint</Application>
  <PresentationFormat>عرض على الشاشة (3:4)‏</PresentationFormat>
  <Paragraphs>62</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سمة Office</vt:lpstr>
      <vt:lpstr>الشريحة 1</vt:lpstr>
      <vt:lpstr>الشريحة 2</vt:lpstr>
      <vt:lpstr>غزوة مؤتة (1)</vt:lpstr>
      <vt:lpstr>عبروتحليل وعظات(2)</vt:lpstr>
      <vt:lpstr>اسئلة(3)</vt:lpstr>
      <vt:lpstr>غزوة مؤتة</vt:lpstr>
      <vt:lpstr>الشريحة 7</vt:lpstr>
      <vt:lpstr>الشريحة 8</vt:lpstr>
      <vt:lpstr>الشريحة 9</vt:lpstr>
      <vt:lpstr>الشريحة 10</vt:lpstr>
      <vt:lpstr>الشريحة 11</vt:lpstr>
      <vt:lpstr>الشريحة 12</vt:lpstr>
      <vt:lpstr>معجزة الرسول صلى الله عليه وسلم</vt:lpstr>
      <vt:lpstr>خطة خالد بن الوليد</vt:lpstr>
      <vt:lpstr>نتائج الغزوة</vt:lpstr>
      <vt:lpstr>الشريحة 16</vt:lpstr>
      <vt:lpstr>الشريحة 17</vt:lpstr>
      <vt:lpstr>الشريحة 18</vt:lpstr>
      <vt:lpstr>الشريحة 19</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2</cp:revision>
  <dcterms:created xsi:type="dcterms:W3CDTF">2014-12-04T08:48:03Z</dcterms:created>
  <dcterms:modified xsi:type="dcterms:W3CDTF">2014-12-04T10:52:26Z</dcterms:modified>
</cp:coreProperties>
</file>