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ar-A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0000"/>
    <a:srgbClr val="33CC33"/>
    <a:srgbClr val="FF99CC"/>
    <a:srgbClr val="FF0066"/>
    <a:srgbClr val="FF3300"/>
    <a:srgbClr val="FF66CC"/>
    <a:srgbClr val="33CCFF"/>
    <a:srgbClr val="FF0000"/>
    <a:srgbClr val="FF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50" d="100"/>
          <a:sy n="50" d="100"/>
        </p:scale>
        <p:origin x="-528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204E0-CD1F-419D-BB9B-3D1B65402859}" type="datetimeFigureOut">
              <a:rPr lang="ar-AE" smtClean="0"/>
              <a:pPr/>
              <a:t>19/04/1434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DE5C-B45A-4F11-8D7B-594C59C4F7F4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204E0-CD1F-419D-BB9B-3D1B65402859}" type="datetimeFigureOut">
              <a:rPr lang="ar-AE" smtClean="0"/>
              <a:pPr/>
              <a:t>19/04/1434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DE5C-B45A-4F11-8D7B-594C59C4F7F4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204E0-CD1F-419D-BB9B-3D1B65402859}" type="datetimeFigureOut">
              <a:rPr lang="ar-AE" smtClean="0"/>
              <a:pPr/>
              <a:t>19/04/1434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DE5C-B45A-4F11-8D7B-594C59C4F7F4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204E0-CD1F-419D-BB9B-3D1B65402859}" type="datetimeFigureOut">
              <a:rPr lang="ar-AE" smtClean="0"/>
              <a:pPr/>
              <a:t>19/04/1434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DE5C-B45A-4F11-8D7B-594C59C4F7F4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204E0-CD1F-419D-BB9B-3D1B65402859}" type="datetimeFigureOut">
              <a:rPr lang="ar-AE" smtClean="0"/>
              <a:pPr/>
              <a:t>19/04/1434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DE5C-B45A-4F11-8D7B-594C59C4F7F4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204E0-CD1F-419D-BB9B-3D1B65402859}" type="datetimeFigureOut">
              <a:rPr lang="ar-AE" smtClean="0"/>
              <a:pPr/>
              <a:t>19/04/1434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DE5C-B45A-4F11-8D7B-594C59C4F7F4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204E0-CD1F-419D-BB9B-3D1B65402859}" type="datetimeFigureOut">
              <a:rPr lang="ar-AE" smtClean="0"/>
              <a:pPr/>
              <a:t>19/04/1434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DE5C-B45A-4F11-8D7B-594C59C4F7F4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204E0-CD1F-419D-BB9B-3D1B65402859}" type="datetimeFigureOut">
              <a:rPr lang="ar-AE" smtClean="0"/>
              <a:pPr/>
              <a:t>19/04/1434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DE5C-B45A-4F11-8D7B-594C59C4F7F4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204E0-CD1F-419D-BB9B-3D1B65402859}" type="datetimeFigureOut">
              <a:rPr lang="ar-AE" smtClean="0"/>
              <a:pPr/>
              <a:t>19/04/1434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DE5C-B45A-4F11-8D7B-594C59C4F7F4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204E0-CD1F-419D-BB9B-3D1B65402859}" type="datetimeFigureOut">
              <a:rPr lang="ar-AE" smtClean="0"/>
              <a:pPr/>
              <a:t>19/04/1434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DE5C-B45A-4F11-8D7B-594C59C4F7F4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A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204E0-CD1F-419D-BB9B-3D1B65402859}" type="datetimeFigureOut">
              <a:rPr lang="ar-AE" smtClean="0"/>
              <a:pPr/>
              <a:t>19/04/1434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DE5C-B45A-4F11-8D7B-594C59C4F7F4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204E0-CD1F-419D-BB9B-3D1B65402859}" type="datetimeFigureOut">
              <a:rPr lang="ar-AE" smtClean="0"/>
              <a:pPr/>
              <a:t>19/04/1434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2DE5C-B45A-4F11-8D7B-594C59C4F7F4}" type="slidenum">
              <a:rPr lang="ar-AE" smtClean="0"/>
              <a:pPr/>
              <a:t>‹#›</a:t>
            </a:fld>
            <a:endParaRPr lang="ar-A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A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064896" cy="1470025"/>
          </a:xfrm>
        </p:spPr>
        <p:txBody>
          <a:bodyPr/>
          <a:lstStyle/>
          <a:p>
            <a:r>
              <a:rPr lang="ar-SA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cs typeface="Al-Mujahed Gift 5" pitchFamily="2" charset="-78"/>
              </a:rPr>
              <a:t>دولة الكويت </a:t>
            </a:r>
            <a:r>
              <a:rPr lang="ar-SA" dirty="0" err="1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cs typeface="Al-Mujahed Gift 5" pitchFamily="2" charset="-78"/>
              </a:rPr>
              <a:t>و</a:t>
            </a:r>
            <a:r>
              <a:rPr lang="ar-SA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cs typeface="Al-Mujahed Gift 5" pitchFamily="2" charset="-78"/>
              </a:rPr>
              <a:t> دولة قطر </a:t>
            </a:r>
            <a:r>
              <a:rPr lang="ar-SA" dirty="0" err="1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cs typeface="Al-Mujahed Gift 5" pitchFamily="2" charset="-78"/>
              </a:rPr>
              <a:t>و</a:t>
            </a:r>
            <a:r>
              <a:rPr lang="ar-SA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cs typeface="Al-Mujahed Gift 5" pitchFamily="2" charset="-78"/>
              </a:rPr>
              <a:t> مملكة البحرين </a:t>
            </a:r>
            <a:r>
              <a:rPr lang="ar-SA" dirty="0" err="1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cs typeface="Al-Mujahed Gift 5" pitchFamily="2" charset="-78"/>
              </a:rPr>
              <a:t>و</a:t>
            </a:r>
            <a:r>
              <a:rPr lang="ar-SA" dirty="0" smtClean="0">
                <a:solidFill>
                  <a:schemeClr val="bg1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cs typeface="Al-Mujahed Gift 5" pitchFamily="2" charset="-78"/>
              </a:rPr>
              <a:t> سلطنة عمان,,</a:t>
            </a:r>
            <a:endParaRPr lang="ar-AE" dirty="0">
              <a:solidFill>
                <a:schemeClr val="bg1"/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  <a:cs typeface="Al-Mujahed Gift 5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عمل </a:t>
            </a:r>
            <a:r>
              <a:rPr lang="ar-SA" dirty="0" err="1" smtClean="0"/>
              <a:t>الطالبه</a:t>
            </a:r>
            <a:r>
              <a:rPr lang="ar-SA" dirty="0" smtClean="0"/>
              <a:t>: سوسن حسام</a:t>
            </a:r>
          </a:p>
          <a:p>
            <a:r>
              <a:rPr lang="ar-SA" dirty="0" err="1" smtClean="0"/>
              <a:t>باشراف</a:t>
            </a:r>
            <a:r>
              <a:rPr lang="ar-SA" dirty="0" smtClean="0"/>
              <a:t> المعلمة:غصون العمري</a:t>
            </a:r>
            <a:endParaRPr lang="ar-A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99CC"/>
                </a:solidFill>
                <a:cs typeface="Al-Mujahed Untitled" pitchFamily="2" charset="-78"/>
              </a:rPr>
              <a:t>#</a:t>
            </a:r>
            <a:r>
              <a:rPr lang="ar-SA" dirty="0" smtClean="0">
                <a:solidFill>
                  <a:schemeClr val="bg1"/>
                </a:solidFill>
                <a:cs typeface="Al-Mujahed Untitled" pitchFamily="2" charset="-78"/>
              </a:rPr>
              <a:t> ن</a:t>
            </a:r>
            <a:r>
              <a:rPr lang="ar-SA" dirty="0" smtClean="0">
                <a:solidFill>
                  <a:srgbClr val="FF99CC"/>
                </a:solidFill>
                <a:cs typeface="Al-Mujahed Untitled" pitchFamily="2" charset="-78"/>
              </a:rPr>
              <a:t>و</a:t>
            </a:r>
            <a:r>
              <a:rPr lang="ar-SA" dirty="0" smtClean="0">
                <a:solidFill>
                  <a:schemeClr val="bg1"/>
                </a:solidFill>
                <a:cs typeface="Al-Mujahed Untitled" pitchFamily="2" charset="-78"/>
              </a:rPr>
              <a:t>اتج </a:t>
            </a:r>
            <a:r>
              <a:rPr lang="ar-SA" dirty="0" smtClean="0">
                <a:solidFill>
                  <a:srgbClr val="FF99CC"/>
                </a:solidFill>
                <a:cs typeface="Al-Mujahed Untitled" pitchFamily="2" charset="-78"/>
              </a:rPr>
              <a:t>ا</a:t>
            </a:r>
            <a:r>
              <a:rPr lang="ar-SA" dirty="0" smtClean="0">
                <a:solidFill>
                  <a:schemeClr val="bg1"/>
                </a:solidFill>
                <a:cs typeface="Al-Mujahed Untitled" pitchFamily="2" charset="-78"/>
              </a:rPr>
              <a:t>ل</a:t>
            </a:r>
            <a:r>
              <a:rPr lang="ar-SA" dirty="0" smtClean="0">
                <a:solidFill>
                  <a:srgbClr val="FF99CC"/>
                </a:solidFill>
                <a:cs typeface="Al-Mujahed Untitled" pitchFamily="2" charset="-78"/>
              </a:rPr>
              <a:t>ت</a:t>
            </a:r>
            <a:r>
              <a:rPr lang="ar-SA" dirty="0" smtClean="0">
                <a:solidFill>
                  <a:schemeClr val="bg1"/>
                </a:solidFill>
                <a:cs typeface="Al-Mujahed Untitled" pitchFamily="2" charset="-78"/>
              </a:rPr>
              <a:t>ع</a:t>
            </a:r>
            <a:r>
              <a:rPr lang="ar-SA" dirty="0" smtClean="0">
                <a:solidFill>
                  <a:srgbClr val="FF99CC"/>
                </a:solidFill>
                <a:cs typeface="Al-Mujahed Untitled" pitchFamily="2" charset="-78"/>
              </a:rPr>
              <a:t>ل</a:t>
            </a:r>
            <a:r>
              <a:rPr lang="ar-SA" dirty="0" smtClean="0">
                <a:solidFill>
                  <a:schemeClr val="bg1"/>
                </a:solidFill>
                <a:cs typeface="Al-Mujahed Untitled" pitchFamily="2" charset="-78"/>
              </a:rPr>
              <a:t>م</a:t>
            </a:r>
            <a:r>
              <a:rPr lang="ar-SA" dirty="0" smtClean="0">
                <a:solidFill>
                  <a:srgbClr val="FF99CC"/>
                </a:solidFill>
                <a:cs typeface="Al-Mujahed Untitled" pitchFamily="2" charset="-78"/>
              </a:rPr>
              <a:t>:</a:t>
            </a:r>
            <a:r>
              <a:rPr lang="ar-SA" dirty="0" smtClean="0">
                <a:solidFill>
                  <a:schemeClr val="bg1"/>
                </a:solidFill>
                <a:cs typeface="Al-Mujahed Untitled" pitchFamily="2" charset="-78"/>
              </a:rPr>
              <a:t>-</a:t>
            </a:r>
            <a:endParaRPr lang="ar-AE" dirty="0">
              <a:solidFill>
                <a:schemeClr val="bg1"/>
              </a:solidFill>
              <a:cs typeface="Al-Mujahed Untitle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203032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ar-SA" dirty="0" smtClean="0">
                <a:solidFill>
                  <a:schemeClr val="bg1"/>
                </a:solidFill>
                <a:cs typeface="Al-Mujahed Untitled" pitchFamily="2" charset="-78"/>
              </a:rPr>
              <a:t>يفسر المفاهيم </a:t>
            </a:r>
            <a:r>
              <a:rPr lang="ar-SA" dirty="0" err="1" smtClean="0">
                <a:solidFill>
                  <a:schemeClr val="bg1"/>
                </a:solidFill>
                <a:cs typeface="Al-Mujahed Untitled" pitchFamily="2" charset="-78"/>
              </a:rPr>
              <a:t>و</a:t>
            </a:r>
            <a:r>
              <a:rPr lang="ar-SA" dirty="0" smtClean="0">
                <a:solidFill>
                  <a:schemeClr val="bg1"/>
                </a:solidFill>
                <a:cs typeface="Al-Mujahed Untitled" pitchFamily="2" charset="-78"/>
              </a:rPr>
              <a:t> المصطلحات الواردة في الدرس.</a:t>
            </a:r>
          </a:p>
          <a:p>
            <a:pPr>
              <a:buFontTx/>
              <a:buChar char="-"/>
            </a:pPr>
            <a:r>
              <a:rPr lang="ar-SA" dirty="0" smtClean="0">
                <a:solidFill>
                  <a:srgbClr val="FF99CC"/>
                </a:solidFill>
                <a:cs typeface="Al-Mujahed Untitled" pitchFamily="2" charset="-78"/>
              </a:rPr>
              <a:t>يتعرف نشأة الدول الخليجية.</a:t>
            </a:r>
          </a:p>
          <a:p>
            <a:pPr>
              <a:buFontTx/>
              <a:buChar char="-"/>
            </a:pPr>
            <a:r>
              <a:rPr lang="ar-SA" dirty="0" smtClean="0">
                <a:solidFill>
                  <a:schemeClr val="bg1"/>
                </a:solidFill>
                <a:cs typeface="Al-Mujahed Untitled" pitchFamily="2" charset="-78"/>
              </a:rPr>
              <a:t>يتتبع هجرات القبائل العربية.</a:t>
            </a:r>
          </a:p>
          <a:p>
            <a:pPr>
              <a:buFontTx/>
              <a:buChar char="-"/>
            </a:pPr>
            <a:r>
              <a:rPr lang="ar-SA" dirty="0" smtClean="0">
                <a:solidFill>
                  <a:srgbClr val="FF99CC"/>
                </a:solidFill>
                <a:cs typeface="Al-Mujahed Untitled" pitchFamily="2" charset="-78"/>
              </a:rPr>
              <a:t>يستخلص من الخريطة بنود معاهدة 1789م.</a:t>
            </a:r>
          </a:p>
          <a:p>
            <a:pPr>
              <a:buFontTx/>
              <a:buChar char="-"/>
            </a:pPr>
            <a:r>
              <a:rPr lang="ar-SA" dirty="0" smtClean="0">
                <a:solidFill>
                  <a:schemeClr val="bg1"/>
                </a:solidFill>
                <a:cs typeface="Al-Mujahed Untitled" pitchFamily="2" charset="-78"/>
              </a:rPr>
              <a:t>يقدر جهود شيوخ الخليج في النهضة التي وصلت إليها دولهم.</a:t>
            </a:r>
            <a:endParaRPr lang="ar-AE" dirty="0">
              <a:solidFill>
                <a:schemeClr val="bg1"/>
              </a:solidFill>
              <a:cs typeface="Al-Mujahed Untitled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3970784" cy="1143000"/>
          </a:xfrm>
        </p:spPr>
        <p:txBody>
          <a:bodyPr>
            <a:normAutofit/>
          </a:bodyPr>
          <a:lstStyle/>
          <a:p>
            <a:r>
              <a:rPr lang="ar-SA" sz="60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الفكرة </a:t>
            </a:r>
            <a:r>
              <a:rPr lang="ar-SA" sz="60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الرئيسية</a:t>
            </a:r>
            <a:r>
              <a:rPr lang="ar-SA" sz="60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:-</a:t>
            </a:r>
            <a:endParaRPr lang="ar-AE" sz="6000" dirty="0">
              <a:solidFill>
                <a:srgbClr val="6633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132856"/>
            <a:ext cx="6995120" cy="36724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#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شهدت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منطقة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 الخليج 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العربي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حراكاً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600" dirty="0" err="1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سياياً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،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تمثل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في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ظهور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دول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600" dirty="0" err="1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و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ممالك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كانت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في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الأساس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عبارة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عن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هجرات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عربية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من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وسط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الجزيرة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العربية </a:t>
            </a:r>
            <a:r>
              <a:rPr lang="ar-SA" sz="3600" dirty="0" err="1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و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جنوبها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،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ثم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استقرت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تلك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الهجرات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القبلية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على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شواطئ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 الخليج 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العربي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،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لتؤسس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كيانات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سياسية-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عشائرية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،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ثم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ما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لبثت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أن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تحولت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تلك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الكيانات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السياسية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إلى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دول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حديثة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، أصبح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 لها 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دور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كبير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على 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الصعيدين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العربي </a:t>
            </a:r>
            <a:r>
              <a:rPr lang="ar-SA" sz="3600" dirty="0" err="1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و</a:t>
            </a:r>
            <a:r>
              <a:rPr lang="ar-SA" sz="3600" dirty="0" smtClean="0">
                <a:solidFill>
                  <a:srgbClr val="663300"/>
                </a:solidFill>
                <a:latin typeface="Arabic Typesetting" pitchFamily="66" charset="-78"/>
                <a:cs typeface="Arabic Typesetting" pitchFamily="66" charset="-78"/>
              </a:rPr>
              <a:t> العالمي</a:t>
            </a:r>
            <a:r>
              <a:rPr lang="ar-SA" sz="3600" dirty="0" smtClean="0">
                <a:solidFill>
                  <a:srgbClr val="CC9900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 smtClean="0">
                <a:solidFill>
                  <a:srgbClr val="FF6699"/>
                </a:solidFill>
                <a:cs typeface="Andalus" pitchFamily="2" charset="-78"/>
              </a:rPr>
              <a:t>أولا</a:t>
            </a:r>
            <a:r>
              <a:rPr lang="ar-SA" sz="4800" dirty="0" smtClean="0">
                <a:solidFill>
                  <a:srgbClr val="FF99CC"/>
                </a:solidFill>
                <a:cs typeface="Andalus" pitchFamily="2" charset="-78"/>
              </a:rPr>
              <a:t>ً</a:t>
            </a:r>
            <a:r>
              <a:rPr lang="ar-SA" sz="4800" dirty="0" smtClean="0">
                <a:solidFill>
                  <a:srgbClr val="FF6699"/>
                </a:solidFill>
                <a:cs typeface="Andalus" pitchFamily="2" charset="-78"/>
              </a:rPr>
              <a:t>:</a:t>
            </a:r>
            <a:r>
              <a:rPr lang="ar-SA" sz="4800" dirty="0" smtClean="0">
                <a:cs typeface="Andalus" pitchFamily="2" charset="-78"/>
              </a:rPr>
              <a:t> </a:t>
            </a:r>
            <a:r>
              <a:rPr lang="ar-SA" sz="4800" dirty="0" smtClean="0">
                <a:solidFill>
                  <a:srgbClr val="FF99CC"/>
                </a:solidFill>
                <a:cs typeface="Andalus" pitchFamily="2" charset="-78"/>
              </a:rPr>
              <a:t>دولة</a:t>
            </a:r>
            <a:r>
              <a:rPr lang="ar-SA" sz="4800" dirty="0" smtClean="0">
                <a:cs typeface="Andalus" pitchFamily="2" charset="-78"/>
              </a:rPr>
              <a:t> </a:t>
            </a:r>
            <a:r>
              <a:rPr lang="ar-SA" sz="4800" dirty="0" smtClean="0">
                <a:solidFill>
                  <a:srgbClr val="FF6699"/>
                </a:solidFill>
                <a:cs typeface="Andalus" pitchFamily="2" charset="-78"/>
              </a:rPr>
              <a:t>الكويت</a:t>
            </a:r>
            <a:r>
              <a:rPr lang="ar-SA" sz="4800" dirty="0" smtClean="0">
                <a:cs typeface="Andalus" pitchFamily="2" charset="-78"/>
              </a:rPr>
              <a:t>.</a:t>
            </a:r>
            <a:endParaRPr lang="ar-AE" sz="4800" dirty="0">
              <a:cs typeface="Andal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491064" cy="4525963"/>
          </a:xfrm>
        </p:spPr>
        <p:txBody>
          <a:bodyPr/>
          <a:lstStyle/>
          <a:p>
            <a:pPr>
              <a:buNone/>
            </a:pPr>
            <a:r>
              <a:rPr lang="ar-SA" sz="3600" dirty="0" smtClean="0">
                <a:solidFill>
                  <a:srgbClr val="FF3399"/>
                </a:solidFill>
                <a:cs typeface="Andalus" pitchFamily="2" charset="-78"/>
              </a:rPr>
              <a:t>حكم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آل </a:t>
            </a:r>
            <a:r>
              <a:rPr lang="ar-SA" sz="3600" dirty="0" smtClean="0">
                <a:solidFill>
                  <a:srgbClr val="FF3399"/>
                </a:solidFill>
                <a:cs typeface="Andalus" pitchFamily="2" charset="-78"/>
              </a:rPr>
              <a:t>صباح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الكويت </a:t>
            </a:r>
            <a:r>
              <a:rPr lang="ar-SA" sz="3600" dirty="0" smtClean="0">
                <a:solidFill>
                  <a:srgbClr val="FF3399"/>
                </a:solidFill>
                <a:cs typeface="Andalus" pitchFamily="2" charset="-78"/>
              </a:rPr>
              <a:t>بعد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أن </a:t>
            </a:r>
            <a:r>
              <a:rPr lang="ar-SA" sz="3600" dirty="0" smtClean="0">
                <a:solidFill>
                  <a:srgbClr val="FF3399"/>
                </a:solidFill>
                <a:cs typeface="Andalus" pitchFamily="2" charset="-78"/>
              </a:rPr>
              <a:t>رحل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عنهم </a:t>
            </a:r>
            <a:r>
              <a:rPr lang="ar-SA" sz="3600" dirty="0" smtClean="0">
                <a:solidFill>
                  <a:srgbClr val="FF3399"/>
                </a:solidFill>
                <a:cs typeface="Andalus" pitchFamily="2" charset="-78"/>
              </a:rPr>
              <a:t>آل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خليفة </a:t>
            </a:r>
            <a:r>
              <a:rPr lang="ar-SA" sz="3600" dirty="0" err="1" smtClean="0">
                <a:solidFill>
                  <a:srgbClr val="FF3399"/>
                </a:solidFill>
                <a:cs typeface="Andalus" pitchFamily="2" charset="-78"/>
              </a:rPr>
              <a:t>و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</a:t>
            </a:r>
            <a:r>
              <a:rPr lang="ar-SA" sz="3600" dirty="0" err="1" smtClean="0">
                <a:solidFill>
                  <a:srgbClr val="FF99CC"/>
                </a:solidFill>
                <a:cs typeface="Andalus" pitchFamily="2" charset="-78"/>
              </a:rPr>
              <a:t>الجلاهمة</a:t>
            </a:r>
            <a:r>
              <a:rPr lang="ar-SA" sz="3600" dirty="0" smtClean="0">
                <a:solidFill>
                  <a:srgbClr val="FF3399"/>
                </a:solidFill>
                <a:cs typeface="Andalus" pitchFamily="2" charset="-78"/>
              </a:rPr>
              <a:t>،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</a:t>
            </a:r>
            <a:r>
              <a:rPr lang="ar-SA" sz="3600" dirty="0" err="1" smtClean="0">
                <a:solidFill>
                  <a:srgbClr val="FF3399"/>
                </a:solidFill>
                <a:cs typeface="Andalus" pitchFamily="2" charset="-78"/>
              </a:rPr>
              <a:t>و</a:t>
            </a:r>
            <a:r>
              <a:rPr lang="ar-SA" sz="3600" dirty="0" smtClean="0">
                <a:solidFill>
                  <a:srgbClr val="FF3399"/>
                </a:solidFill>
                <a:cs typeface="Andalus" pitchFamily="2" charset="-78"/>
              </a:rPr>
              <a:t> كان 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من </a:t>
            </a:r>
            <a:r>
              <a:rPr lang="ar-SA" sz="3600" dirty="0" smtClean="0">
                <a:solidFill>
                  <a:srgbClr val="FF6699"/>
                </a:solidFill>
                <a:cs typeface="Andalus" pitchFamily="2" charset="-78"/>
              </a:rPr>
              <a:t>أبرز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حكامها </a:t>
            </a:r>
            <a:r>
              <a:rPr lang="ar-SA" sz="3600" dirty="0" smtClean="0">
                <a:solidFill>
                  <a:srgbClr val="FF6699"/>
                </a:solidFill>
                <a:cs typeface="Andalus" pitchFamily="2" charset="-78"/>
              </a:rPr>
              <a:t>الشيخ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((</a:t>
            </a:r>
            <a:r>
              <a:rPr lang="ar-SA" sz="3600" dirty="0" smtClean="0">
                <a:solidFill>
                  <a:srgbClr val="FF6699"/>
                </a:solidFill>
                <a:cs typeface="Andalus" pitchFamily="2" charset="-78"/>
              </a:rPr>
              <a:t>مبارك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بن </a:t>
            </a:r>
            <a:r>
              <a:rPr lang="ar-SA" sz="3600" dirty="0" smtClean="0">
                <a:solidFill>
                  <a:srgbClr val="FF6699"/>
                </a:solidFill>
                <a:cs typeface="Andalus" pitchFamily="2" charset="-78"/>
              </a:rPr>
              <a:t>صباح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))</a:t>
            </a:r>
            <a:r>
              <a:rPr lang="ar-SA" sz="3600" dirty="0" smtClean="0">
                <a:solidFill>
                  <a:srgbClr val="FF6699"/>
                </a:solidFill>
                <a:cs typeface="Andalus" pitchFamily="2" charset="-78"/>
              </a:rPr>
              <a:t>،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الذي</a:t>
            </a:r>
            <a:r>
              <a:rPr lang="ar-SA" sz="3600" dirty="0" smtClean="0">
                <a:solidFill>
                  <a:srgbClr val="FF6699"/>
                </a:solidFill>
                <a:cs typeface="Andalus" pitchFamily="2" charset="-78"/>
              </a:rPr>
              <a:t> ارتبط 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عام </a:t>
            </a:r>
            <a:r>
              <a:rPr lang="ar-SA" sz="3600" dirty="0" smtClean="0">
                <a:solidFill>
                  <a:srgbClr val="FF6699"/>
                </a:solidFill>
                <a:cs typeface="Andalus" pitchFamily="2" charset="-78"/>
              </a:rPr>
              <a:t>1899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م، </a:t>
            </a:r>
            <a:r>
              <a:rPr lang="ar-SA" sz="3600" dirty="0" smtClean="0">
                <a:solidFill>
                  <a:srgbClr val="FF6699"/>
                </a:solidFill>
                <a:cs typeface="Andalus" pitchFamily="2" charset="-78"/>
              </a:rPr>
              <a:t>بمعاهدة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مع </a:t>
            </a:r>
            <a:r>
              <a:rPr lang="ar-SA" sz="3600" dirty="0" smtClean="0">
                <a:solidFill>
                  <a:srgbClr val="FF6699"/>
                </a:solidFill>
                <a:cs typeface="Andalus" pitchFamily="2" charset="-78"/>
              </a:rPr>
              <a:t>بريطانيا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نتيجة </a:t>
            </a:r>
            <a:r>
              <a:rPr lang="ar-SA" sz="3600" dirty="0" smtClean="0">
                <a:solidFill>
                  <a:srgbClr val="FF6699"/>
                </a:solidFill>
                <a:cs typeface="Andalus" pitchFamily="2" charset="-78"/>
              </a:rPr>
              <a:t>محاولة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كل </a:t>
            </a:r>
            <a:r>
              <a:rPr lang="ar-SA" sz="3600" dirty="0" smtClean="0">
                <a:solidFill>
                  <a:srgbClr val="FF6699"/>
                </a:solidFill>
                <a:cs typeface="Andalus" pitchFamily="2" charset="-78"/>
              </a:rPr>
              <a:t>من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روسيا </a:t>
            </a:r>
            <a:r>
              <a:rPr lang="ar-SA" sz="3600" dirty="0" err="1" smtClean="0">
                <a:solidFill>
                  <a:srgbClr val="FF6699"/>
                </a:solidFill>
                <a:cs typeface="Andalus" pitchFamily="2" charset="-78"/>
              </a:rPr>
              <a:t>و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ألمانيا </a:t>
            </a:r>
            <a:r>
              <a:rPr lang="ar-SA" sz="3600" dirty="0" smtClean="0">
                <a:solidFill>
                  <a:srgbClr val="FF6699"/>
                </a:solidFill>
                <a:cs typeface="Andalus" pitchFamily="2" charset="-78"/>
              </a:rPr>
              <a:t>بسط 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نفوذهما </a:t>
            </a:r>
            <a:r>
              <a:rPr lang="ar-SA" sz="3600" dirty="0" smtClean="0">
                <a:solidFill>
                  <a:srgbClr val="FF6699"/>
                </a:solidFill>
                <a:cs typeface="Andalus" pitchFamily="2" charset="-78"/>
              </a:rPr>
              <a:t>على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منطقة </a:t>
            </a:r>
            <a:r>
              <a:rPr lang="ar-SA" sz="3600" dirty="0" smtClean="0">
                <a:solidFill>
                  <a:srgbClr val="FF6699"/>
                </a:solidFill>
                <a:cs typeface="Andalus" pitchFamily="2" charset="-78"/>
              </a:rPr>
              <a:t>الخليج</a:t>
            </a:r>
            <a:r>
              <a:rPr lang="ar-SA" sz="3600" dirty="0" smtClean="0">
                <a:solidFill>
                  <a:srgbClr val="FF99CC"/>
                </a:solidFill>
                <a:cs typeface="Andalus" pitchFamily="2" charset="-78"/>
              </a:rPr>
              <a:t> العربي</a:t>
            </a:r>
            <a:r>
              <a:rPr lang="ar-SA" sz="3600" dirty="0" smtClean="0">
                <a:solidFill>
                  <a:srgbClr val="FF6699"/>
                </a:solidFill>
                <a:cs typeface="Andalus" pitchFamily="2" charset="-78"/>
              </a:rPr>
              <a:t>.</a:t>
            </a:r>
            <a:endParaRPr lang="ar-AE" sz="3600" dirty="0">
              <a:solidFill>
                <a:srgbClr val="FF6699"/>
              </a:solidFill>
              <a:cs typeface="Andalus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 0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614" t="56317" r="43436"/>
          <a:stretch>
            <a:fillRect/>
          </a:stretch>
        </p:blipFill>
        <p:spPr>
          <a:xfrm rot="5779920">
            <a:off x="1021243" y="836005"/>
            <a:ext cx="3860370" cy="3990289"/>
          </a:xfrm>
          <a:prstGeom prst="rect">
            <a:avLst/>
          </a:prstGeom>
          <a:ln>
            <a:solidFill>
              <a:srgbClr val="00B05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052736"/>
            <a:ext cx="5328592" cy="2592288"/>
          </a:xfrm>
        </p:spPr>
        <p:txBody>
          <a:bodyPr>
            <a:normAutofit fontScale="90000"/>
          </a:bodyPr>
          <a:lstStyle/>
          <a:p>
            <a:r>
              <a:rPr lang="ar-SA" sz="16600" dirty="0" smtClean="0">
                <a:solidFill>
                  <a:srgbClr val="FF6699"/>
                </a:solidFill>
                <a:effectLst>
                  <a:glow rad="228600">
                    <a:srgbClr val="FF3399">
                      <a:alpha val="40000"/>
                    </a:srgbClr>
                  </a:glow>
                </a:effectLst>
                <a:cs typeface="Al-Mujahed Untitled" pitchFamily="2" charset="-78"/>
              </a:rPr>
              <a:t>ن</a:t>
            </a:r>
            <a:r>
              <a:rPr lang="ar-SA" sz="16600" dirty="0" smtClean="0">
                <a:solidFill>
                  <a:schemeClr val="bg1"/>
                </a:solidFill>
                <a:effectLst>
                  <a:glow rad="228600">
                    <a:srgbClr val="FF3399">
                      <a:alpha val="40000"/>
                    </a:srgbClr>
                  </a:glow>
                </a:effectLst>
                <a:cs typeface="Al-Mujahed Untitled" pitchFamily="2" charset="-78"/>
              </a:rPr>
              <a:t>ش</a:t>
            </a:r>
            <a:r>
              <a:rPr lang="ar-SA" sz="16600" dirty="0" smtClean="0">
                <a:solidFill>
                  <a:srgbClr val="FF6699"/>
                </a:solidFill>
                <a:effectLst>
                  <a:glow rad="228600">
                    <a:srgbClr val="FF3399">
                      <a:alpha val="40000"/>
                    </a:srgbClr>
                  </a:glow>
                </a:effectLst>
                <a:cs typeface="Al-Mujahed Untitled" pitchFamily="2" charset="-78"/>
              </a:rPr>
              <a:t>ا</a:t>
            </a:r>
            <a:r>
              <a:rPr lang="ar-SA" sz="16600" dirty="0" smtClean="0">
                <a:solidFill>
                  <a:schemeClr val="bg1"/>
                </a:solidFill>
                <a:effectLst>
                  <a:glow rad="228600">
                    <a:srgbClr val="FF3399">
                      <a:alpha val="40000"/>
                    </a:srgbClr>
                  </a:glow>
                </a:effectLst>
                <a:cs typeface="Al-Mujahed Untitled" pitchFamily="2" charset="-78"/>
              </a:rPr>
              <a:t>ط</a:t>
            </a:r>
            <a:endParaRPr lang="ar-AE" dirty="0">
              <a:solidFill>
                <a:schemeClr val="bg1"/>
              </a:solidFill>
              <a:effectLst>
                <a:glow rad="228600">
                  <a:srgbClr val="FF3399">
                    <a:alpha val="40000"/>
                  </a:srgbClr>
                </a:glow>
              </a:effectLst>
              <a:cs typeface="Al-Mujahed Untitled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6660232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-فسر ارتباط الشيخ مبارك بن صباح بمعاهدة مع بريطانيا عام 1899م.</a:t>
            </a:r>
          </a:p>
          <a:p>
            <a:pPr>
              <a:buNone/>
            </a:pPr>
            <a:endParaRPr lang="ar-SA" sz="2600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ar-SA" sz="28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ar-SA" sz="2800" dirty="0"/>
          </a:p>
          <a:p>
            <a:pPr>
              <a:buNone/>
            </a:pPr>
            <a:r>
              <a:rPr lang="ar-SA" sz="2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-اقرأ الخريطة المصاحبة، ثم أجب عام يلي من الأسئلة:</a:t>
            </a:r>
          </a:p>
          <a:p>
            <a:pPr>
              <a:buNone/>
            </a:pPr>
            <a:r>
              <a:rPr lang="ar-SA" sz="2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1.من أين هاجر </a:t>
            </a:r>
            <a:r>
              <a:rPr lang="ar-SA" sz="26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العتوب</a:t>
            </a:r>
            <a:r>
              <a:rPr lang="ar-SA" sz="2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؟ومتى؟</a:t>
            </a:r>
          </a:p>
          <a:p>
            <a:pPr>
              <a:buNone/>
            </a:pPr>
            <a:endParaRPr lang="ar-SA" sz="2800" dirty="0"/>
          </a:p>
          <a:p>
            <a:pPr>
              <a:buNone/>
            </a:pPr>
            <a:r>
              <a:rPr lang="ar-SA" sz="2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2.أين استقر </a:t>
            </a:r>
            <a:r>
              <a:rPr lang="ar-SA" sz="26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العتوب</a:t>
            </a:r>
            <a:r>
              <a:rPr lang="ar-SA" sz="2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؟</a:t>
            </a:r>
          </a:p>
          <a:p>
            <a:pPr>
              <a:buNone/>
            </a:pPr>
            <a:endParaRPr lang="ar-SA" sz="2800" dirty="0"/>
          </a:p>
          <a:p>
            <a:pPr>
              <a:buNone/>
            </a:pPr>
            <a:r>
              <a:rPr lang="ar-SA" sz="2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3.ممن تتكون قبائل </a:t>
            </a:r>
            <a:r>
              <a:rPr lang="ar-SA" sz="26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العتوب</a:t>
            </a:r>
            <a:r>
              <a:rPr lang="ar-SA" sz="26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؟</a:t>
            </a:r>
          </a:p>
          <a:p>
            <a:pPr>
              <a:buNone/>
            </a:pPr>
            <a:endParaRPr lang="ar-SA" sz="2800" dirty="0">
              <a:solidFill>
                <a:schemeClr val="bg1"/>
              </a:solidFill>
            </a:endParaRPr>
          </a:p>
          <a:p>
            <a:pPr>
              <a:buNone/>
            </a:pPr>
            <a:endParaRPr lang="ar-SA" sz="28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ar-AE" dirty="0"/>
          </a:p>
        </p:txBody>
      </p:sp>
      <p:sp>
        <p:nvSpPr>
          <p:cNvPr id="4" name="Rectangle 3"/>
          <p:cNvSpPr/>
          <p:nvPr/>
        </p:nvSpPr>
        <p:spPr>
          <a:xfrm>
            <a:off x="251520" y="764704"/>
            <a:ext cx="6480720" cy="1656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3200" dirty="0" smtClean="0">
                <a:solidFill>
                  <a:srgbClr val="FF6699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- نتيجة محاولة كل من روسيا </a:t>
            </a:r>
            <a:r>
              <a:rPr lang="ar-AE" sz="3200" dirty="0" err="1" smtClean="0">
                <a:solidFill>
                  <a:srgbClr val="FF6699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و</a:t>
            </a:r>
            <a:r>
              <a:rPr lang="ar-AE" sz="3200" dirty="0" smtClean="0">
                <a:solidFill>
                  <a:srgbClr val="FF6699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 ألمانيا بسط نفوذها على منطقة الخليج العربي .</a:t>
            </a:r>
            <a:endParaRPr lang="ar-AE" sz="3200" dirty="0">
              <a:solidFill>
                <a:srgbClr val="FF6699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99592" y="3429000"/>
            <a:ext cx="5616624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2800" dirty="0" smtClean="0">
                <a:solidFill>
                  <a:srgbClr val="FF6699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- من وسط نجد .</a:t>
            </a:r>
            <a:endParaRPr lang="ar-AE" sz="2800" dirty="0">
              <a:solidFill>
                <a:srgbClr val="FF6699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5576" y="5733256"/>
            <a:ext cx="5616624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2800" dirty="0" smtClean="0">
                <a:solidFill>
                  <a:srgbClr val="FF6699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- آل صباح - </a:t>
            </a:r>
            <a:r>
              <a:rPr lang="ar-AE" sz="2800" dirty="0" err="1" smtClean="0">
                <a:solidFill>
                  <a:srgbClr val="FF6699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و</a:t>
            </a:r>
            <a:r>
              <a:rPr lang="ar-AE" sz="2800" dirty="0" smtClean="0">
                <a:solidFill>
                  <a:srgbClr val="FF6699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 آل خليفة - </a:t>
            </a:r>
            <a:r>
              <a:rPr lang="ar-AE" sz="2800" dirty="0" err="1" smtClean="0">
                <a:solidFill>
                  <a:srgbClr val="FF6699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والجلاهمة</a:t>
            </a:r>
            <a:r>
              <a:rPr lang="ar-AE" sz="2800" dirty="0" smtClean="0">
                <a:solidFill>
                  <a:srgbClr val="FF6699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 .</a:t>
            </a:r>
            <a:endParaRPr lang="ar-AE" sz="2800" dirty="0">
              <a:solidFill>
                <a:srgbClr val="FF6699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4581128"/>
            <a:ext cx="5616624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2800" dirty="0" smtClean="0">
                <a:solidFill>
                  <a:srgbClr val="FF6699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- في الكويت .</a:t>
            </a:r>
            <a:endParaRPr lang="ar-AE" sz="2800" dirty="0">
              <a:solidFill>
                <a:srgbClr val="FF6699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8640"/>
            <a:ext cx="6444208" cy="47525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#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شهدت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البلاد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نهضةً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شاملة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شملت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مجالات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الحياة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كافة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،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منذ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تصدير 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أول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شحنة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نفط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من 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الكويت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عام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1961م.</a:t>
            </a:r>
          </a:p>
          <a:p>
            <a:pPr>
              <a:buNone/>
            </a:pP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$ نالت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الكويت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استقلالها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التام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في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19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يونيو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1961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م،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في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عهد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الشيخ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((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عبد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الله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السالم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الصباح)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)،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</a:t>
            </a:r>
            <a:r>
              <a:rPr lang="ar-SA" sz="3000" dirty="0" err="1" smtClean="0">
                <a:solidFill>
                  <a:srgbClr val="FF6699"/>
                </a:solidFill>
                <a:cs typeface="AGA Abasan Regular" pitchFamily="2" charset="-78"/>
              </a:rPr>
              <a:t>و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في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الثاني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من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أغسطس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1990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م،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قام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النظام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العراقي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بقيادة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صدام 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حسين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باحتلال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الكويت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،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مما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أدى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إلى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قيام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تحالف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اشتركت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فيه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دول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شقيقة </a:t>
            </a:r>
            <a:r>
              <a:rPr lang="ar-SA" sz="3000" dirty="0" err="1" smtClean="0">
                <a:solidFill>
                  <a:srgbClr val="33CCFF"/>
                </a:solidFill>
                <a:cs typeface="AGA Abasan Regular" pitchFamily="2" charset="-78"/>
              </a:rPr>
              <a:t>و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صديقة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،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تمكن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من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تحرير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الكويت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في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فبراير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1991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م، </a:t>
            </a:r>
            <a:r>
              <a:rPr lang="ar-SA" sz="3000" dirty="0" err="1" smtClean="0">
                <a:solidFill>
                  <a:srgbClr val="FF6699"/>
                </a:solidFill>
                <a:cs typeface="AGA Abasan Regular" pitchFamily="2" charset="-78"/>
              </a:rPr>
              <a:t>و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الحفاظ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على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استقلالها.</a:t>
            </a:r>
          </a:p>
          <a:p>
            <a:pPr>
              <a:buNone/>
            </a:pP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* </a:t>
            </a:r>
            <a:r>
              <a:rPr lang="ar-SA" sz="3000" dirty="0" err="1" smtClean="0">
                <a:solidFill>
                  <a:srgbClr val="FF6699"/>
                </a:solidFill>
                <a:cs typeface="AGA Abasan Regular" pitchFamily="2" charset="-78"/>
              </a:rPr>
              <a:t>و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في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عام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2006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م،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انتقل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إلى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رحمة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الله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الشيخ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جابر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الأحمد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الصباح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،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و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خلفه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الشيخ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صباح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 الأحمد </a:t>
            </a:r>
            <a:r>
              <a:rPr lang="ar-SA" sz="3000" dirty="0" smtClean="0">
                <a:solidFill>
                  <a:srgbClr val="33CCFF"/>
                </a:solidFill>
                <a:cs typeface="AGA Abasan Regular" pitchFamily="2" charset="-78"/>
              </a:rPr>
              <a:t>الصباح</a:t>
            </a:r>
            <a:r>
              <a:rPr lang="ar-SA" sz="3000" dirty="0" smtClean="0">
                <a:solidFill>
                  <a:srgbClr val="FF6699"/>
                </a:solidFill>
                <a:cs typeface="AGA Abasan Regular" pitchFamily="2" charset="-78"/>
              </a:rPr>
              <a:t>.</a:t>
            </a:r>
          </a:p>
          <a:p>
            <a:pPr>
              <a:buNone/>
            </a:pPr>
            <a:endParaRPr lang="ar-AE" dirty="0"/>
          </a:p>
        </p:txBody>
      </p:sp>
      <p:pic>
        <p:nvPicPr>
          <p:cNvPr id="3074" name="Picture 2" descr="https://encrypted-tbn1.gstatic.com/images?q=tbn:ANd9GcQxVeODVz5zJtHO8jbCTl6nz_Ji1NxJlTF8gNzQmtvGI-edHMb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725144"/>
            <a:ext cx="1440160" cy="1747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4"/>
          <p:cNvSpPr/>
          <p:nvPr/>
        </p:nvSpPr>
        <p:spPr>
          <a:xfrm>
            <a:off x="2411760" y="5157192"/>
            <a:ext cx="3456384" cy="576064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chemeClr val="tx1"/>
                </a:solidFill>
                <a:cs typeface="FS_Arabic" pitchFamily="2" charset="-78"/>
              </a:rPr>
              <a:t>الشيخ صباح الأحمد الصباح</a:t>
            </a:r>
            <a:endParaRPr lang="ar-AE" sz="2800" dirty="0">
              <a:solidFill>
                <a:schemeClr val="tx1"/>
              </a:solidFill>
              <a:cs typeface="FS_Arabic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354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دولة الكويت و دولة قطر و مملكة البحرين و سلطنة عمان,,</vt:lpstr>
      <vt:lpstr># نواتج التعلم:-</vt:lpstr>
      <vt:lpstr>الفكرة الرئيسية:-</vt:lpstr>
      <vt:lpstr>أولاً: دولة الكويت.</vt:lpstr>
      <vt:lpstr>Slide 5</vt:lpstr>
      <vt:lpstr>نشاط</vt:lpstr>
      <vt:lpstr>Slide 7</vt:lpstr>
      <vt:lpstr>Slide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دولة الكويت و دولة قطر و مملكة البحرين و سلطنة عمان,,</dc:title>
  <dc:creator>ABC</dc:creator>
  <cp:lastModifiedBy>ABC</cp:lastModifiedBy>
  <cp:revision>33</cp:revision>
  <dcterms:created xsi:type="dcterms:W3CDTF">2013-02-28T17:12:06Z</dcterms:created>
  <dcterms:modified xsi:type="dcterms:W3CDTF">2013-03-01T18:20:18Z</dcterms:modified>
</cp:coreProperties>
</file>