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1"/>
  </p:sldMasterIdLst>
  <p:sldIdLst>
    <p:sldId id="256" r:id="rId2"/>
    <p:sldId id="258" r:id="rId3"/>
    <p:sldId id="257"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6" d="100"/>
          <a:sy n="66" d="100"/>
        </p:scale>
        <p:origin x="-1506" y="-11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516624"/>
            <a:ext cx="7315200" cy="2595025"/>
          </a:xfrm>
        </p:spPr>
        <p:txBody>
          <a:bodyPr>
            <a:normAutofit/>
          </a:bodyPr>
          <a:lstStyle>
            <a:lvl1pPr>
              <a:defRPr sz="4800"/>
            </a:lvl1pPr>
          </a:lstStyle>
          <a:p>
            <a:r>
              <a:rPr lang="en-US" smtClean="0"/>
              <a:t>Click to edit Master title style</a:t>
            </a:r>
            <a:endParaRPr lang="en-US"/>
          </a:p>
        </p:txBody>
      </p:sp>
      <p:sp>
        <p:nvSpPr>
          <p:cNvPr id="3" name="Subtitle 2"/>
          <p:cNvSpPr>
            <a:spLocks noGrp="1"/>
          </p:cNvSpPr>
          <p:nvPr>
            <p:ph type="subTitle" idx="1"/>
          </p:nvPr>
        </p:nvSpPr>
        <p:spPr>
          <a:xfrm>
            <a:off x="914400" y="5166530"/>
            <a:ext cx="7315200" cy="1144632"/>
          </a:xfrm>
        </p:spPr>
        <p:txBody>
          <a:bodyPr>
            <a:normAutofit/>
          </a:bodyPr>
          <a:lstStyle>
            <a:lvl1pPr marL="0" indent="0" algn="l">
              <a:buNone/>
              <a:defRPr sz="2200">
                <a:solidFill>
                  <a:schemeClr val="tx1"/>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7" name="Date Placeholder 6"/>
          <p:cNvSpPr>
            <a:spLocks noGrp="1"/>
          </p:cNvSpPr>
          <p:nvPr>
            <p:ph type="dt" sz="half" idx="10"/>
          </p:nvPr>
        </p:nvSpPr>
        <p:spPr/>
        <p:txBody>
          <a:bodyPr/>
          <a:lstStyle/>
          <a:p>
            <a:fld id="{6CBE16A0-AAB5-4615-838E-82B7D566B5B3}" type="datetimeFigureOut">
              <a:rPr lang="ar-SA" smtClean="0"/>
              <a:t>02/01/33</a:t>
            </a:fld>
            <a:endParaRPr lang="ar-SA"/>
          </a:p>
        </p:txBody>
      </p:sp>
      <p:sp>
        <p:nvSpPr>
          <p:cNvPr id="8" name="Slide Number Placeholder 7"/>
          <p:cNvSpPr>
            <a:spLocks noGrp="1"/>
          </p:cNvSpPr>
          <p:nvPr>
            <p:ph type="sldNum" sz="quarter" idx="11"/>
          </p:nvPr>
        </p:nvSpPr>
        <p:spPr/>
        <p:txBody>
          <a:bodyPr/>
          <a:lstStyle/>
          <a:p>
            <a:fld id="{7E0C7BB2-4CA8-4771-BB0C-08089CB6141E}" type="slidenum">
              <a:rPr lang="ar-SA" smtClean="0"/>
              <a:t>‹#›</a:t>
            </a:fld>
            <a:endParaRPr lang="ar-SA"/>
          </a:p>
        </p:txBody>
      </p:sp>
      <p:sp>
        <p:nvSpPr>
          <p:cNvPr id="9" name="Footer Placeholder 8"/>
          <p:cNvSpPr>
            <a:spLocks noGrp="1"/>
          </p:cNvSpPr>
          <p:nvPr>
            <p:ph type="ftr" sz="quarter" idx="12"/>
          </p:nvPr>
        </p:nvSpPr>
        <p:spPr/>
        <p:txBody>
          <a:bodyPr/>
          <a:lstStyle/>
          <a:p>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CBE16A0-AAB5-4615-838E-82B7D566B5B3}" type="datetimeFigureOut">
              <a:rPr lang="ar-SA" smtClean="0"/>
              <a:t>02/01/33</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7E0C7BB2-4CA8-4771-BB0C-08089CB6141E}"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248400" y="1826709"/>
            <a:ext cx="1492499" cy="4484454"/>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54524" y="1826709"/>
            <a:ext cx="5241476" cy="4484454"/>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CBE16A0-AAB5-4615-838E-82B7D566B5B3}" type="datetimeFigureOut">
              <a:rPr lang="ar-SA" smtClean="0"/>
              <a:t>02/01/33</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7E0C7BB2-4CA8-4771-BB0C-08089CB6141E}"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6CBE16A0-AAB5-4615-838E-82B7D566B5B3}" type="datetimeFigureOut">
              <a:rPr lang="ar-SA" smtClean="0"/>
              <a:t>02/01/33</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7E0C7BB2-4CA8-4771-BB0C-08089CB6141E}"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14400" y="5017572"/>
            <a:ext cx="7315200" cy="1293592"/>
          </a:xfrm>
        </p:spPr>
        <p:txBody>
          <a:bodyPr anchor="t"/>
          <a:lstStyle>
            <a:lvl1pPr algn="l">
              <a:defRPr sz="4000" b="0" cap="none"/>
            </a:lvl1pPr>
          </a:lstStyle>
          <a:p>
            <a:r>
              <a:rPr lang="en-US" smtClean="0"/>
              <a:t>Click to edit Master title style</a:t>
            </a:r>
            <a:endParaRPr lang="en-US"/>
          </a:p>
        </p:txBody>
      </p:sp>
      <p:sp>
        <p:nvSpPr>
          <p:cNvPr id="3" name="Text Placeholder 2"/>
          <p:cNvSpPr>
            <a:spLocks noGrp="1"/>
          </p:cNvSpPr>
          <p:nvPr>
            <p:ph type="body" idx="1"/>
          </p:nvPr>
        </p:nvSpPr>
        <p:spPr>
          <a:xfrm>
            <a:off x="914400" y="3865097"/>
            <a:ext cx="7315200" cy="1098439"/>
          </a:xfrm>
        </p:spPr>
        <p:txBody>
          <a:bodyPr anchor="b"/>
          <a:lstStyle>
            <a:lvl1pPr marL="0" indent="0">
              <a:buNone/>
              <a:defRPr sz="2000">
                <a:solidFill>
                  <a:schemeClr val="tx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CBE16A0-AAB5-4615-838E-82B7D566B5B3}" type="datetimeFigureOut">
              <a:rPr lang="ar-SA" smtClean="0"/>
              <a:t>02/01/33</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7E0C7BB2-4CA8-4771-BB0C-08089CB6141E}"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6CBE16A0-AAB5-4615-838E-82B7D566B5B3}" type="datetimeFigureOut">
              <a:rPr lang="ar-SA" smtClean="0"/>
              <a:t>02/01/33</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7E0C7BB2-4CA8-4771-BB0C-08089CB6141E}" type="slidenum">
              <a:rPr lang="ar-SA" smtClean="0"/>
              <a:t>‹#›</a:t>
            </a:fld>
            <a:endParaRPr lang="ar-SA"/>
          </a:p>
        </p:txBody>
      </p:sp>
      <p:sp>
        <p:nvSpPr>
          <p:cNvPr id="9" name="Title 8"/>
          <p:cNvSpPr>
            <a:spLocks noGrp="1"/>
          </p:cNvSpPr>
          <p:nvPr>
            <p:ph type="title"/>
          </p:nvPr>
        </p:nvSpPr>
        <p:spPr>
          <a:xfrm>
            <a:off x="914400" y="1544715"/>
            <a:ext cx="7315200" cy="1154097"/>
          </a:xfrm>
        </p:spPr>
        <p:txBody>
          <a:bodyPr/>
          <a:lstStyle/>
          <a:p>
            <a:r>
              <a:rPr lang="en-US" smtClean="0"/>
              <a:t>Click to edit Master title style</a:t>
            </a:r>
            <a:endParaRPr lang="en-US"/>
          </a:p>
        </p:txBody>
      </p:sp>
      <p:sp>
        <p:nvSpPr>
          <p:cNvPr id="8" name="Content Placeholder 7"/>
          <p:cNvSpPr>
            <a:spLocks noGrp="1"/>
          </p:cNvSpPr>
          <p:nvPr>
            <p:ph sz="quarter" idx="13"/>
          </p:nvPr>
        </p:nvSpPr>
        <p:spPr>
          <a:xfrm>
            <a:off x="914400" y="2743200"/>
            <a:ext cx="3566160" cy="359359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1" name="Content Placeholder 10"/>
          <p:cNvSpPr>
            <a:spLocks noGrp="1"/>
          </p:cNvSpPr>
          <p:nvPr>
            <p:ph sz="quarter" idx="14"/>
          </p:nvPr>
        </p:nvSpPr>
        <p:spPr>
          <a:xfrm>
            <a:off x="4681728" y="2743200"/>
            <a:ext cx="3566160" cy="3595687"/>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116348" y="2743200"/>
            <a:ext cx="3364992" cy="621792"/>
          </a:xfrm>
        </p:spPr>
        <p:txBody>
          <a:bodyPr anchor="b">
            <a:noAutofit/>
          </a:bodyPr>
          <a:lstStyle>
            <a:lvl1pPr marL="0" indent="0">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5" name="Text Placeholder 4"/>
          <p:cNvSpPr>
            <a:spLocks noGrp="1"/>
          </p:cNvSpPr>
          <p:nvPr>
            <p:ph type="body" sz="quarter" idx="3"/>
          </p:nvPr>
        </p:nvSpPr>
        <p:spPr>
          <a:xfrm>
            <a:off x="4885144" y="2743200"/>
            <a:ext cx="3362062" cy="621792"/>
          </a:xfrm>
        </p:spPr>
        <p:txBody>
          <a:bodyPr anchor="b">
            <a:noAutofit/>
          </a:bodyPr>
          <a:lstStyle>
            <a:lvl1pPr marL="0" indent="0">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7" name="Date Placeholder 6"/>
          <p:cNvSpPr>
            <a:spLocks noGrp="1"/>
          </p:cNvSpPr>
          <p:nvPr>
            <p:ph type="dt" sz="half" idx="10"/>
          </p:nvPr>
        </p:nvSpPr>
        <p:spPr/>
        <p:txBody>
          <a:bodyPr/>
          <a:lstStyle/>
          <a:p>
            <a:fld id="{6CBE16A0-AAB5-4615-838E-82B7D566B5B3}" type="datetimeFigureOut">
              <a:rPr lang="ar-SA" smtClean="0"/>
              <a:t>02/01/33</a:t>
            </a:fld>
            <a:endParaRPr lang="ar-SA"/>
          </a:p>
        </p:txBody>
      </p:sp>
      <p:sp>
        <p:nvSpPr>
          <p:cNvPr id="8" name="Footer Placeholder 7"/>
          <p:cNvSpPr>
            <a:spLocks noGrp="1"/>
          </p:cNvSpPr>
          <p:nvPr>
            <p:ph type="ftr" sz="quarter" idx="11"/>
          </p:nvPr>
        </p:nvSpPr>
        <p:spPr/>
        <p:txBody>
          <a:bodyPr/>
          <a:lstStyle/>
          <a:p>
            <a:endParaRPr lang="ar-SA"/>
          </a:p>
        </p:txBody>
      </p:sp>
      <p:sp>
        <p:nvSpPr>
          <p:cNvPr id="9" name="Slide Number Placeholder 8"/>
          <p:cNvSpPr>
            <a:spLocks noGrp="1"/>
          </p:cNvSpPr>
          <p:nvPr>
            <p:ph type="sldNum" sz="quarter" idx="12"/>
          </p:nvPr>
        </p:nvSpPr>
        <p:spPr/>
        <p:txBody>
          <a:bodyPr/>
          <a:lstStyle/>
          <a:p>
            <a:fld id="{7E0C7BB2-4CA8-4771-BB0C-08089CB6141E}" type="slidenum">
              <a:rPr lang="ar-SA" smtClean="0"/>
              <a:t>‹#›</a:t>
            </a:fld>
            <a:endParaRPr lang="ar-SA"/>
          </a:p>
        </p:txBody>
      </p:sp>
      <p:sp>
        <p:nvSpPr>
          <p:cNvPr id="10" name="Title 9"/>
          <p:cNvSpPr>
            <a:spLocks noGrp="1"/>
          </p:cNvSpPr>
          <p:nvPr>
            <p:ph type="title"/>
          </p:nvPr>
        </p:nvSpPr>
        <p:spPr>
          <a:xfrm>
            <a:off x="914400" y="1544715"/>
            <a:ext cx="7315200" cy="1154097"/>
          </a:xfrm>
        </p:spPr>
        <p:txBody>
          <a:bodyPr/>
          <a:lstStyle/>
          <a:p>
            <a:r>
              <a:rPr lang="en-US" smtClean="0"/>
              <a:t>Click to edit Master title style</a:t>
            </a:r>
            <a:endParaRPr lang="en-US" dirty="0"/>
          </a:p>
        </p:txBody>
      </p:sp>
      <p:sp>
        <p:nvSpPr>
          <p:cNvPr id="11" name="Content Placeholder 10"/>
          <p:cNvSpPr>
            <a:spLocks noGrp="1"/>
          </p:cNvSpPr>
          <p:nvPr>
            <p:ph sz="quarter" idx="13"/>
          </p:nvPr>
        </p:nvSpPr>
        <p:spPr>
          <a:xfrm>
            <a:off x="914400" y="3383280"/>
            <a:ext cx="3566160" cy="295351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13" name="Content Placeholder 12"/>
          <p:cNvSpPr>
            <a:spLocks noGrp="1"/>
          </p:cNvSpPr>
          <p:nvPr>
            <p:ph sz="quarter" idx="14"/>
          </p:nvPr>
        </p:nvSpPr>
        <p:spPr>
          <a:xfrm>
            <a:off x="4681727" y="3383280"/>
            <a:ext cx="3566160" cy="295351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6CBE16A0-AAB5-4615-838E-82B7D566B5B3}" type="datetimeFigureOut">
              <a:rPr lang="ar-SA" smtClean="0"/>
              <a:t>02/01/33</a:t>
            </a:fld>
            <a:endParaRPr lang="ar-SA"/>
          </a:p>
        </p:txBody>
      </p:sp>
      <p:sp>
        <p:nvSpPr>
          <p:cNvPr id="4" name="Footer Placeholder 3"/>
          <p:cNvSpPr>
            <a:spLocks noGrp="1"/>
          </p:cNvSpPr>
          <p:nvPr>
            <p:ph type="ftr" sz="quarter" idx="11"/>
          </p:nvPr>
        </p:nvSpPr>
        <p:spPr/>
        <p:txBody>
          <a:bodyPr/>
          <a:lstStyle/>
          <a:p>
            <a:endParaRPr lang="ar-SA"/>
          </a:p>
        </p:txBody>
      </p:sp>
      <p:sp>
        <p:nvSpPr>
          <p:cNvPr id="5" name="Slide Number Placeholder 4"/>
          <p:cNvSpPr>
            <a:spLocks noGrp="1"/>
          </p:cNvSpPr>
          <p:nvPr>
            <p:ph type="sldNum" sz="quarter" idx="12"/>
          </p:nvPr>
        </p:nvSpPr>
        <p:spPr/>
        <p:txBody>
          <a:bodyPr/>
          <a:lstStyle/>
          <a:p>
            <a:fld id="{7E0C7BB2-4CA8-4771-BB0C-08089CB6141E}"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CBE16A0-AAB5-4615-838E-82B7D566B5B3}" type="datetimeFigureOut">
              <a:rPr lang="ar-SA" smtClean="0"/>
              <a:t>02/01/33</a:t>
            </a:fld>
            <a:endParaRPr lang="ar-SA"/>
          </a:p>
        </p:txBody>
      </p:sp>
      <p:sp>
        <p:nvSpPr>
          <p:cNvPr id="3" name="Footer Placeholder 2"/>
          <p:cNvSpPr>
            <a:spLocks noGrp="1"/>
          </p:cNvSpPr>
          <p:nvPr>
            <p:ph type="ftr" sz="quarter" idx="11"/>
          </p:nvPr>
        </p:nvSpPr>
        <p:spPr/>
        <p:txBody>
          <a:bodyPr/>
          <a:lstStyle/>
          <a:p>
            <a:endParaRPr lang="ar-SA"/>
          </a:p>
        </p:txBody>
      </p:sp>
      <p:sp>
        <p:nvSpPr>
          <p:cNvPr id="4" name="Slide Number Placeholder 3"/>
          <p:cNvSpPr>
            <a:spLocks noGrp="1"/>
          </p:cNvSpPr>
          <p:nvPr>
            <p:ph type="sldNum" sz="quarter" idx="12"/>
          </p:nvPr>
        </p:nvSpPr>
        <p:spPr/>
        <p:txBody>
          <a:bodyPr/>
          <a:lstStyle/>
          <a:p>
            <a:fld id="{7E0C7BB2-4CA8-4771-BB0C-08089CB6141E}"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14400" y="1825362"/>
            <a:ext cx="2950936" cy="2173015"/>
          </a:xfrm>
        </p:spPr>
        <p:txBody>
          <a:bodyPr anchor="b">
            <a:normAutofit/>
          </a:bodyPr>
          <a:lstStyle>
            <a:lvl1pPr algn="l">
              <a:defRPr sz="2800" b="0"/>
            </a:lvl1pPr>
          </a:lstStyle>
          <a:p>
            <a:r>
              <a:rPr lang="en-US" smtClean="0"/>
              <a:t>Click to edit Master title style</a:t>
            </a:r>
            <a:endParaRPr lang="en-US" dirty="0"/>
          </a:p>
        </p:txBody>
      </p:sp>
      <p:sp>
        <p:nvSpPr>
          <p:cNvPr id="3" name="Content Placeholder 2"/>
          <p:cNvSpPr>
            <a:spLocks noGrp="1"/>
          </p:cNvSpPr>
          <p:nvPr>
            <p:ph idx="1"/>
          </p:nvPr>
        </p:nvSpPr>
        <p:spPr>
          <a:xfrm>
            <a:off x="4021752" y="1826709"/>
            <a:ext cx="4207848" cy="4476614"/>
          </a:xfrm>
        </p:spPr>
        <p:txBody>
          <a:bodyPr anchor="ctr"/>
          <a:lstStyle>
            <a:lvl1pPr>
              <a:defRPr sz="2000"/>
            </a:lvl1pPr>
            <a:lvl2pPr>
              <a:defRPr sz="1800"/>
            </a:lvl2pPr>
            <a:lvl3pPr>
              <a:defRPr sz="1600"/>
            </a:lvl3pPr>
            <a:lvl4pPr>
              <a:defRPr sz="1400"/>
            </a:lvl4pPr>
            <a:lvl5pPr>
              <a:defRPr sz="14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914400" y="4061095"/>
            <a:ext cx="2950936" cy="22453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CBE16A0-AAB5-4615-838E-82B7D566B5B3}" type="datetimeFigureOut">
              <a:rPr lang="ar-SA" smtClean="0"/>
              <a:t>02/01/33</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7E0C7BB2-4CA8-4771-BB0C-08089CB6141E}"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14400" y="1828800"/>
            <a:ext cx="2953512" cy="2176272"/>
          </a:xfrm>
        </p:spPr>
        <p:txBody>
          <a:bodyPr anchor="b">
            <a:normAutofit/>
          </a:bodyPr>
          <a:lstStyle>
            <a:lvl1pPr algn="l">
              <a:defRPr sz="2800" b="0"/>
            </a:lvl1pPr>
          </a:lstStyle>
          <a:p>
            <a:r>
              <a:rPr lang="en-US" smtClean="0"/>
              <a:t>Click to edit Master title style</a:t>
            </a:r>
            <a:endParaRPr lang="en-US" dirty="0"/>
          </a:p>
        </p:txBody>
      </p:sp>
      <p:sp>
        <p:nvSpPr>
          <p:cNvPr id="3" name="Picture Placeholder 2"/>
          <p:cNvSpPr>
            <a:spLocks noGrp="1"/>
          </p:cNvSpPr>
          <p:nvPr>
            <p:ph type="pic" idx="1"/>
          </p:nvPr>
        </p:nvSpPr>
        <p:spPr>
          <a:xfrm>
            <a:off x="4191000" y="2286000"/>
            <a:ext cx="4038600" cy="3352800"/>
          </a:xfrm>
          <a:solidFill>
            <a:schemeClr val="accent2"/>
          </a:solidFill>
          <a:ln w="12700">
            <a:noFill/>
          </a:ln>
          <a:effectLst>
            <a:reflection blurRad="12700" stA="30000" endPos="30000" dist="31750" dir="5400000" sy="-100000" algn="bl" rotWithShape="0"/>
          </a:effectLst>
          <a:scene3d>
            <a:camera prst="perspectiveRight" fov="2700000">
              <a:rot lat="240000" lon="900000" rev="0"/>
            </a:camera>
            <a:lightRig rig="threePt" dir="t">
              <a:rot lat="0" lon="0" rev="2700000"/>
            </a:lightRig>
          </a:scene3d>
          <a:sp3d/>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914400" y="4059936"/>
            <a:ext cx="2953512" cy="2249424"/>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CBE16A0-AAB5-4615-838E-82B7D566B5B3}" type="datetimeFigureOut">
              <a:rPr lang="ar-SA" smtClean="0"/>
              <a:t>02/01/33</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7E0C7BB2-4CA8-4771-BB0C-08089CB6141E}" type="slidenum">
              <a:rPr lang="ar-SA" smtClean="0"/>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10" name="Rectangle 9"/>
          <p:cNvSpPr/>
          <p:nvPr/>
        </p:nvSpPr>
        <p:spPr>
          <a:xfrm>
            <a:off x="8435268" y="573807"/>
            <a:ext cx="86236" cy="57231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0"/>
          <p:cNvSpPr/>
          <p:nvPr/>
        </p:nvSpPr>
        <p:spPr>
          <a:xfrm>
            <a:off x="8569419" y="573807"/>
            <a:ext cx="576072" cy="57231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914400" y="1544715"/>
            <a:ext cx="7315200" cy="1154097"/>
          </a:xfrm>
          <a:prstGeom prst="rect">
            <a:avLst/>
          </a:prstGeom>
        </p:spPr>
        <p:txBody>
          <a:bodyPr vert="horz" lIns="91440" tIns="45720" rIns="91440" bIns="45720" rtlCol="0" anchor="b">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914400" y="2769833"/>
            <a:ext cx="7315200" cy="3539527"/>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smtClean="0"/>
          </a:p>
        </p:txBody>
      </p:sp>
      <p:sp>
        <p:nvSpPr>
          <p:cNvPr id="4" name="Date Placeholder 3"/>
          <p:cNvSpPr>
            <a:spLocks noGrp="1"/>
          </p:cNvSpPr>
          <p:nvPr>
            <p:ph type="dt" sz="half" idx="2"/>
          </p:nvPr>
        </p:nvSpPr>
        <p:spPr>
          <a:xfrm>
            <a:off x="6007690" y="548797"/>
            <a:ext cx="1189132" cy="297918"/>
          </a:xfrm>
          <a:prstGeom prst="rect">
            <a:avLst/>
          </a:prstGeom>
        </p:spPr>
        <p:txBody>
          <a:bodyPr vert="horz" lIns="91440" tIns="45720" rIns="91440" bIns="45720" rtlCol="0" anchor="ctr"/>
          <a:lstStyle>
            <a:lvl1pPr algn="l">
              <a:defRPr sz="1200">
                <a:solidFill>
                  <a:schemeClr val="tx1">
                    <a:alpha val="50000"/>
                  </a:schemeClr>
                </a:solidFill>
              </a:defRPr>
            </a:lvl1pPr>
          </a:lstStyle>
          <a:p>
            <a:fld id="{6CBE16A0-AAB5-4615-838E-82B7D566B5B3}" type="datetimeFigureOut">
              <a:rPr lang="ar-SA" smtClean="0"/>
              <a:t>02/01/33</a:t>
            </a:fld>
            <a:endParaRPr lang="ar-SA"/>
          </a:p>
        </p:txBody>
      </p:sp>
      <p:sp>
        <p:nvSpPr>
          <p:cNvPr id="6" name="Slide Number Placeholder 5"/>
          <p:cNvSpPr>
            <a:spLocks noGrp="1"/>
          </p:cNvSpPr>
          <p:nvPr>
            <p:ph type="sldNum" sz="quarter" idx="4"/>
          </p:nvPr>
        </p:nvSpPr>
        <p:spPr>
          <a:xfrm>
            <a:off x="7314415" y="548797"/>
            <a:ext cx="941203" cy="301752"/>
          </a:xfrm>
          <a:prstGeom prst="rect">
            <a:avLst/>
          </a:prstGeom>
        </p:spPr>
        <p:txBody>
          <a:bodyPr vert="horz" lIns="91440" tIns="45720" rIns="91440" bIns="45720" rtlCol="0" anchor="ctr"/>
          <a:lstStyle>
            <a:lvl1pPr algn="r">
              <a:defRPr sz="1200">
                <a:solidFill>
                  <a:schemeClr val="tx1"/>
                </a:solidFill>
              </a:defRPr>
            </a:lvl1pPr>
          </a:lstStyle>
          <a:p>
            <a:fld id="{7E0C7BB2-4CA8-4771-BB0C-08089CB6141E}" type="slidenum">
              <a:rPr lang="ar-SA" smtClean="0"/>
              <a:t>‹#›</a:t>
            </a:fld>
            <a:endParaRPr lang="ar-SA"/>
          </a:p>
        </p:txBody>
      </p:sp>
      <p:sp>
        <p:nvSpPr>
          <p:cNvPr id="5" name="Footer Placeholder 4"/>
          <p:cNvSpPr>
            <a:spLocks noGrp="1"/>
          </p:cNvSpPr>
          <p:nvPr>
            <p:ph type="ftr" sz="quarter" idx="3"/>
          </p:nvPr>
        </p:nvSpPr>
        <p:spPr>
          <a:xfrm>
            <a:off x="6008688" y="855956"/>
            <a:ext cx="2246489" cy="301227"/>
          </a:xfrm>
          <a:prstGeom prst="rect">
            <a:avLst/>
          </a:prstGeom>
        </p:spPr>
        <p:txBody>
          <a:bodyPr vert="horz" lIns="91440" tIns="0" rIns="91440" bIns="45720" rtlCol="0" anchor="t"/>
          <a:lstStyle>
            <a:lvl1pPr algn="l">
              <a:defRPr sz="1000">
                <a:solidFill>
                  <a:schemeClr val="tx1"/>
                </a:solidFill>
              </a:defRPr>
            </a:lvl1pPr>
          </a:lstStyle>
          <a:p>
            <a:endParaRPr lang="ar-SA"/>
          </a:p>
        </p:txBody>
      </p:sp>
    </p:spTree>
  </p:cSld>
  <p:clrMap bg1="dk1" tx1="lt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1" eaLnBrk="1" latinLnBrk="0" hangingPunct="1">
        <a:spcBef>
          <a:spcPct val="0"/>
        </a:spcBef>
        <a:buNone/>
        <a:defRPr sz="4000" kern="1200">
          <a:solidFill>
            <a:schemeClr val="tx2"/>
          </a:solidFill>
          <a:latin typeface="+mj-lt"/>
          <a:ea typeface="+mj-ea"/>
          <a:cs typeface="+mj-cs"/>
        </a:defRPr>
      </a:lvl1pPr>
      <a:lvl2pPr rtl="1" eaLnBrk="1" hangingPunct="1">
        <a:defRPr>
          <a:solidFill>
            <a:schemeClr val="tx2"/>
          </a:solidFill>
        </a:defRPr>
      </a:lvl2pPr>
      <a:lvl3pPr rtl="1" eaLnBrk="1" hangingPunct="1">
        <a:defRPr>
          <a:solidFill>
            <a:schemeClr val="tx2"/>
          </a:solidFill>
        </a:defRPr>
      </a:lvl3pPr>
      <a:lvl4pPr rtl="1" eaLnBrk="1" hangingPunct="1">
        <a:defRPr>
          <a:solidFill>
            <a:schemeClr val="tx2"/>
          </a:solidFill>
        </a:defRPr>
      </a:lvl4pPr>
      <a:lvl5pPr rtl="1" eaLnBrk="1" hangingPunct="1">
        <a:defRPr>
          <a:solidFill>
            <a:schemeClr val="tx2"/>
          </a:solidFill>
        </a:defRPr>
      </a:lvl5pPr>
      <a:lvl6pPr rtl="1" eaLnBrk="1" hangingPunct="1">
        <a:defRPr>
          <a:solidFill>
            <a:schemeClr val="tx2"/>
          </a:solidFill>
        </a:defRPr>
      </a:lvl6pPr>
      <a:lvl7pPr rtl="1" eaLnBrk="1" hangingPunct="1">
        <a:defRPr>
          <a:solidFill>
            <a:schemeClr val="tx2"/>
          </a:solidFill>
        </a:defRPr>
      </a:lvl7pPr>
      <a:lvl8pPr rtl="1" eaLnBrk="1" hangingPunct="1">
        <a:defRPr>
          <a:solidFill>
            <a:schemeClr val="tx2"/>
          </a:solidFill>
        </a:defRPr>
      </a:lvl8pPr>
      <a:lvl9pPr rtl="1" eaLnBrk="1" hangingPunct="1">
        <a:defRPr>
          <a:solidFill>
            <a:schemeClr val="tx2"/>
          </a:solidFill>
        </a:defRPr>
      </a:lvl9pPr>
    </p:titleStyle>
    <p:bodyStyle>
      <a:lvl1pPr marL="228600" indent="-182880" algn="r" defTabSz="914400" rtl="1" eaLnBrk="1" latinLnBrk="0" hangingPunct="1">
        <a:spcBef>
          <a:spcPct val="20000"/>
        </a:spcBef>
        <a:buClr>
          <a:schemeClr val="tx2"/>
        </a:buClr>
        <a:buFont typeface="Wingdings" charset="2"/>
        <a:buChar char="§"/>
        <a:defRPr sz="2000" kern="1200">
          <a:solidFill>
            <a:schemeClr val="tx1"/>
          </a:solidFill>
          <a:latin typeface="+mn-lt"/>
          <a:ea typeface="+mn-ea"/>
          <a:cs typeface="+mn-cs"/>
        </a:defRPr>
      </a:lvl1pPr>
      <a:lvl2pPr marL="502920" indent="-182880" algn="r" defTabSz="914400" rtl="1" eaLnBrk="1" latinLnBrk="0" hangingPunct="1">
        <a:spcBef>
          <a:spcPct val="20000"/>
        </a:spcBef>
        <a:buClr>
          <a:schemeClr val="tx2"/>
        </a:buClr>
        <a:buFont typeface="Wingdings" charset="2"/>
        <a:buChar char="§"/>
        <a:defRPr sz="1800" kern="1200">
          <a:solidFill>
            <a:schemeClr val="tx1"/>
          </a:solidFill>
          <a:latin typeface="+mn-lt"/>
          <a:ea typeface="+mn-ea"/>
          <a:cs typeface="+mn-cs"/>
        </a:defRPr>
      </a:lvl2pPr>
      <a:lvl3pPr marL="685800" indent="-182880" algn="r" defTabSz="914400" rtl="1" eaLnBrk="1" latinLnBrk="0" hangingPunct="1">
        <a:spcBef>
          <a:spcPct val="20000"/>
        </a:spcBef>
        <a:buClr>
          <a:schemeClr val="tx2"/>
        </a:buClr>
        <a:buFont typeface="Wingdings" charset="2"/>
        <a:buChar char="§"/>
        <a:defRPr sz="1600" kern="1200">
          <a:solidFill>
            <a:schemeClr val="tx1"/>
          </a:solidFill>
          <a:latin typeface="+mn-lt"/>
          <a:ea typeface="+mn-ea"/>
          <a:cs typeface="+mn-cs"/>
        </a:defRPr>
      </a:lvl3pPr>
      <a:lvl4pPr marL="914400" indent="-182880" algn="r" defTabSz="914400" rtl="1" eaLnBrk="1" latinLnBrk="0" hangingPunct="1">
        <a:spcBef>
          <a:spcPct val="20000"/>
        </a:spcBef>
        <a:buClr>
          <a:schemeClr val="tx2"/>
        </a:buClr>
        <a:buFont typeface="Wingdings" charset="2"/>
        <a:buChar char="§"/>
        <a:defRPr sz="1400" kern="1200">
          <a:solidFill>
            <a:schemeClr val="tx1"/>
          </a:solidFill>
          <a:latin typeface="+mn-lt"/>
          <a:ea typeface="+mn-ea"/>
          <a:cs typeface="+mn-cs"/>
        </a:defRPr>
      </a:lvl4pPr>
      <a:lvl5pPr marL="1143000" indent="-182880" algn="r" defTabSz="914400" rtl="1" eaLnBrk="1" latinLnBrk="0" hangingPunct="1">
        <a:spcBef>
          <a:spcPct val="20000"/>
        </a:spcBef>
        <a:buClr>
          <a:schemeClr val="tx2"/>
        </a:buClr>
        <a:buFont typeface="Wingdings" charset="2"/>
        <a:buChar char="§"/>
        <a:defRPr sz="1400" kern="1200">
          <a:solidFill>
            <a:schemeClr val="tx1"/>
          </a:solidFill>
          <a:latin typeface="+mn-lt"/>
          <a:ea typeface="+mn-ea"/>
          <a:cs typeface="+mn-cs"/>
        </a:defRPr>
      </a:lvl5pPr>
      <a:lvl6pPr marL="1371600" indent="-182880" algn="r" defTabSz="914400" rtl="1" eaLnBrk="1" latinLnBrk="0" hangingPunct="1">
        <a:spcBef>
          <a:spcPct val="20000"/>
        </a:spcBef>
        <a:buClr>
          <a:schemeClr val="tx2"/>
        </a:buClr>
        <a:buFont typeface="Wingdings" pitchFamily="2" charset="2"/>
        <a:buChar char="§"/>
        <a:defRPr sz="1400" kern="1200">
          <a:solidFill>
            <a:schemeClr val="tx1"/>
          </a:solidFill>
          <a:latin typeface="+mn-lt"/>
          <a:ea typeface="+mn-ea"/>
          <a:cs typeface="+mn-cs"/>
        </a:defRPr>
      </a:lvl6pPr>
      <a:lvl7pPr marL="1600200" indent="-182880" algn="r" defTabSz="914400" rtl="1" eaLnBrk="1" latinLnBrk="0" hangingPunct="1">
        <a:spcBef>
          <a:spcPct val="20000"/>
        </a:spcBef>
        <a:buClr>
          <a:schemeClr val="tx2"/>
        </a:buClr>
        <a:buFont typeface="Wingdings" pitchFamily="2" charset="2"/>
        <a:buChar char="§"/>
        <a:defRPr sz="1400" kern="1200">
          <a:solidFill>
            <a:schemeClr val="tx1"/>
          </a:solidFill>
          <a:latin typeface="+mn-lt"/>
          <a:ea typeface="+mn-ea"/>
          <a:cs typeface="+mn-cs"/>
        </a:defRPr>
      </a:lvl7pPr>
      <a:lvl8pPr marL="1828800" indent="-182880" algn="r" defTabSz="914400" rtl="1" eaLnBrk="1" latinLnBrk="0" hangingPunct="1">
        <a:spcBef>
          <a:spcPct val="20000"/>
        </a:spcBef>
        <a:buClr>
          <a:schemeClr val="tx2"/>
        </a:buClr>
        <a:buFont typeface="Wingdings" pitchFamily="2" charset="2"/>
        <a:buChar char="§"/>
        <a:defRPr sz="1400" kern="1200">
          <a:solidFill>
            <a:schemeClr val="tx1"/>
          </a:solidFill>
          <a:latin typeface="+mn-lt"/>
          <a:ea typeface="+mn-ea"/>
          <a:cs typeface="+mn-cs"/>
        </a:defRPr>
      </a:lvl8pPr>
      <a:lvl9pPr marL="2057400" indent="-182880" algn="r" defTabSz="914400" rtl="1" eaLnBrk="1" latinLnBrk="0" hangingPunct="1">
        <a:spcBef>
          <a:spcPct val="20000"/>
        </a:spcBef>
        <a:buClr>
          <a:schemeClr val="tx2"/>
        </a:buClr>
        <a:buFont typeface="Wingdings" pitchFamily="2" charset="2"/>
        <a:buChar char="§"/>
        <a:defRPr sz="1400" kern="1200">
          <a:solidFill>
            <a:schemeClr val="tx1"/>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5"/>
          <p:cNvSpPr/>
          <p:nvPr/>
        </p:nvSpPr>
        <p:spPr>
          <a:xfrm>
            <a:off x="539552" y="1340768"/>
            <a:ext cx="8208912" cy="3539430"/>
          </a:xfrm>
          <a:prstGeom prst="rect">
            <a:avLst/>
          </a:prstGeom>
        </p:spPr>
        <p:txBody>
          <a:bodyPr wrap="square">
            <a:spAutoFit/>
          </a:bodyPr>
          <a:lstStyle/>
          <a:p>
            <a:endParaRPr lang="ar-SA" sz="3600" b="1" u="sng" dirty="0" smtClean="0"/>
          </a:p>
          <a:p>
            <a:r>
              <a:rPr lang="ar-SA" sz="3600" b="1" u="sng" dirty="0" smtClean="0">
                <a:solidFill>
                  <a:srgbClr val="FFC000"/>
                </a:solidFill>
              </a:rPr>
              <a:t>الأنتيجينات السرطانية </a:t>
            </a:r>
            <a:r>
              <a:rPr lang="en-US" sz="3600" b="1" u="sng" dirty="0">
                <a:solidFill>
                  <a:srgbClr val="FFC000"/>
                </a:solidFill>
              </a:rPr>
              <a:t>:Tumor Antigens</a:t>
            </a:r>
            <a:endParaRPr lang="en-US" sz="3600" dirty="0">
              <a:solidFill>
                <a:srgbClr val="FFC000"/>
              </a:solidFill>
            </a:endParaRPr>
          </a:p>
          <a:p>
            <a:endParaRPr lang="en-US" sz="3600" b="1" u="sng" dirty="0" smtClean="0">
              <a:solidFill>
                <a:srgbClr val="FFC000"/>
              </a:solidFill>
            </a:endParaRPr>
          </a:p>
          <a:p>
            <a:r>
              <a:rPr lang="ar-SA" sz="3600" dirty="0" smtClean="0"/>
              <a:t>يمكن </a:t>
            </a:r>
            <a:r>
              <a:rPr lang="ar-SA" sz="3600" dirty="0"/>
              <a:t>تمييز الخلايا السرطانية عن الخلايا العادية نتيجة وجود أنواع وأعداد  الأنتيجينات عليها.</a:t>
            </a:r>
            <a:endParaRPr lang="en-US" sz="3600" dirty="0"/>
          </a:p>
          <a:p>
            <a:endParaRPr lang="ar-SA" sz="3600" dirty="0" smtClean="0"/>
          </a:p>
        </p:txBody>
      </p:sp>
      <p:sp>
        <p:nvSpPr>
          <p:cNvPr id="4" name="Rectangle 3"/>
          <p:cNvSpPr/>
          <p:nvPr/>
        </p:nvSpPr>
        <p:spPr>
          <a:xfrm>
            <a:off x="3437576" y="548680"/>
            <a:ext cx="1903085" cy="830997"/>
          </a:xfrm>
          <a:prstGeom prst="rect">
            <a:avLst/>
          </a:prstGeom>
        </p:spPr>
        <p:txBody>
          <a:bodyPr wrap="none">
            <a:spAutoFit/>
          </a:bodyPr>
          <a:lstStyle/>
          <a:p>
            <a:r>
              <a:rPr lang="ar-SA" sz="4800" b="1" u="sng" dirty="0" smtClean="0">
                <a:solidFill>
                  <a:schemeClr val="tx2">
                    <a:lumMod val="20000"/>
                    <a:lumOff val="80000"/>
                  </a:schemeClr>
                </a:solidFill>
              </a:rPr>
              <a:t>السرطان</a:t>
            </a:r>
            <a:endParaRPr lang="ar-SA" sz="4800" dirty="0">
              <a:solidFill>
                <a:schemeClr val="tx2">
                  <a:lumMod val="20000"/>
                  <a:lumOff val="80000"/>
                </a:schemeClr>
              </a:solidFill>
            </a:endParaRPr>
          </a:p>
        </p:txBody>
      </p:sp>
    </p:spTree>
    <p:extLst>
      <p:ext uri="{BB962C8B-B14F-4D97-AF65-F5344CB8AC3E}">
        <p14:creationId xmlns:p14="http://schemas.microsoft.com/office/powerpoint/2010/main" val="1483240645"/>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99592" y="11584"/>
            <a:ext cx="7315200" cy="1154097"/>
          </a:xfrm>
        </p:spPr>
        <p:txBody>
          <a:bodyPr>
            <a:noAutofit/>
          </a:bodyPr>
          <a:lstStyle/>
          <a:p>
            <a:pPr algn="ctr"/>
            <a:r>
              <a:rPr lang="ar-SA" b="1" u="sng" dirty="0"/>
              <a:t>إستجابة الجهاز المناعي للسرطان</a:t>
            </a:r>
            <a:r>
              <a:rPr lang="en-US" b="1" u="sng" dirty="0"/>
              <a:t/>
            </a:r>
            <a:br>
              <a:rPr lang="en-US" b="1" u="sng" dirty="0"/>
            </a:br>
            <a:endParaRPr lang="ar-SA" dirty="0"/>
          </a:p>
        </p:txBody>
      </p:sp>
      <p:sp>
        <p:nvSpPr>
          <p:cNvPr id="3" name="Content Placeholder 2"/>
          <p:cNvSpPr>
            <a:spLocks noGrp="1"/>
          </p:cNvSpPr>
          <p:nvPr>
            <p:ph idx="1"/>
          </p:nvPr>
        </p:nvSpPr>
        <p:spPr>
          <a:xfrm>
            <a:off x="1187624" y="980728"/>
            <a:ext cx="7315200" cy="3539527"/>
          </a:xfrm>
        </p:spPr>
        <p:txBody>
          <a:bodyPr>
            <a:noAutofit/>
          </a:bodyPr>
          <a:lstStyle/>
          <a:p>
            <a:pPr marL="45720" indent="0">
              <a:buNone/>
            </a:pPr>
            <a:r>
              <a:rPr lang="ar-SA" sz="4000" dirty="0" smtClean="0"/>
              <a:t>توجد نوعين من الاستجابة :</a:t>
            </a:r>
          </a:p>
          <a:p>
            <a:pPr marL="45720" indent="0">
              <a:buNone/>
            </a:pPr>
            <a:r>
              <a:rPr lang="ar-SA" sz="4000" dirty="0" smtClean="0">
                <a:solidFill>
                  <a:srgbClr val="FFFF00"/>
                </a:solidFill>
              </a:rPr>
              <a:t>1-غير </a:t>
            </a:r>
            <a:r>
              <a:rPr lang="ar-SA" sz="4000" dirty="0">
                <a:solidFill>
                  <a:srgbClr val="FFFF00"/>
                </a:solidFill>
              </a:rPr>
              <a:t>متخصصة </a:t>
            </a:r>
          </a:p>
          <a:p>
            <a:pPr marL="45720" indent="0">
              <a:buNone/>
            </a:pPr>
            <a:r>
              <a:rPr lang="ar-SA" sz="4000" dirty="0" smtClean="0"/>
              <a:t>يقوم </a:t>
            </a:r>
            <a:r>
              <a:rPr lang="ar-SA" sz="4000" dirty="0"/>
              <a:t>الجهاز المناعي برقابة مستمرة لظهور أي أنتيجينات للخلايا المتسرطنة الجديدة ثم يدمر تلك </a:t>
            </a:r>
            <a:r>
              <a:rPr lang="ar-SA" sz="4000" dirty="0" smtClean="0"/>
              <a:t>الخلايا</a:t>
            </a:r>
            <a:r>
              <a:rPr lang="ar-SA" sz="4000" dirty="0"/>
              <a:t> </a:t>
            </a:r>
            <a:r>
              <a:rPr lang="ar-SA" sz="4000" dirty="0" smtClean="0"/>
              <a:t>.</a:t>
            </a:r>
          </a:p>
        </p:txBody>
      </p:sp>
    </p:spTree>
    <p:extLst>
      <p:ext uri="{BB962C8B-B14F-4D97-AF65-F5344CB8AC3E}">
        <p14:creationId xmlns:p14="http://schemas.microsoft.com/office/powerpoint/2010/main" val="303379851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755576" y="1196752"/>
            <a:ext cx="8064896" cy="4608512"/>
          </a:xfrm>
        </p:spPr>
        <p:txBody>
          <a:bodyPr>
            <a:normAutofit/>
          </a:bodyPr>
          <a:lstStyle/>
          <a:p>
            <a:pPr marL="45720" indent="0" algn="just">
              <a:buNone/>
            </a:pPr>
            <a:r>
              <a:rPr lang="ar-SA" sz="4000" dirty="0">
                <a:solidFill>
                  <a:srgbClr val="FFFF00"/>
                </a:solidFill>
              </a:rPr>
              <a:t>2-مناعية متخصصة</a:t>
            </a:r>
            <a:r>
              <a:rPr lang="ar-SA" sz="4000" dirty="0" smtClean="0">
                <a:solidFill>
                  <a:srgbClr val="FFFF00"/>
                </a:solidFill>
              </a:rPr>
              <a:t>.</a:t>
            </a:r>
          </a:p>
          <a:p>
            <a:pPr marL="45720" indent="0" algn="just">
              <a:buNone/>
            </a:pPr>
            <a:r>
              <a:rPr lang="ar-SA" sz="4000" dirty="0" smtClean="0"/>
              <a:t> لو </a:t>
            </a:r>
            <a:r>
              <a:rPr lang="ar-SA" sz="4000" dirty="0"/>
              <a:t>إستطاعت الخلايا السرطانية الهروب من تلك الرقابة المستمرة , فإن وجود ونمو تلك الخلايا السرطانية يؤدي إلى أن يقوم الجهاز المناعي بالتعرف عليها بتخصص ويواجهها </a:t>
            </a:r>
            <a:r>
              <a:rPr lang="ar-SA" sz="4000" dirty="0" smtClean="0"/>
              <a:t>.</a:t>
            </a:r>
            <a:endParaRPr lang="en-US" sz="4000" dirty="0"/>
          </a:p>
          <a:p>
            <a:pPr marL="45720" indent="0">
              <a:buNone/>
            </a:pPr>
            <a:endParaRPr lang="ar-SA" dirty="0"/>
          </a:p>
          <a:p>
            <a:endParaRPr lang="ar-SA" dirty="0"/>
          </a:p>
        </p:txBody>
      </p:sp>
      <p:sp>
        <p:nvSpPr>
          <p:cNvPr id="4" name="Title 1"/>
          <p:cNvSpPr>
            <a:spLocks noGrp="1"/>
          </p:cNvSpPr>
          <p:nvPr>
            <p:ph type="title"/>
          </p:nvPr>
        </p:nvSpPr>
        <p:spPr>
          <a:xfrm>
            <a:off x="899592" y="260648"/>
            <a:ext cx="7315200" cy="1154097"/>
          </a:xfrm>
        </p:spPr>
        <p:txBody>
          <a:bodyPr>
            <a:noAutofit/>
          </a:bodyPr>
          <a:lstStyle/>
          <a:p>
            <a:pPr algn="ctr"/>
            <a:r>
              <a:rPr lang="ar-SA" b="1" u="sng" dirty="0"/>
              <a:t>إستجابة الجهاز المناعي للسرطان</a:t>
            </a:r>
            <a:r>
              <a:rPr lang="en-US" b="1" u="sng" dirty="0"/>
              <a:t/>
            </a:r>
            <a:br>
              <a:rPr lang="en-US" b="1" u="sng" dirty="0"/>
            </a:br>
            <a:endParaRPr lang="ar-SA" dirty="0"/>
          </a:p>
        </p:txBody>
      </p:sp>
    </p:spTree>
    <p:extLst>
      <p:ext uri="{BB962C8B-B14F-4D97-AF65-F5344CB8AC3E}">
        <p14:creationId xmlns:p14="http://schemas.microsoft.com/office/powerpoint/2010/main" val="95629715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3568" y="1196752"/>
            <a:ext cx="8035280" cy="3539527"/>
          </a:xfrm>
        </p:spPr>
        <p:txBody>
          <a:bodyPr>
            <a:noAutofit/>
          </a:bodyPr>
          <a:lstStyle/>
          <a:p>
            <a:pPr algn="just"/>
            <a:r>
              <a:rPr lang="ar-SA" sz="4000" dirty="0" smtClean="0"/>
              <a:t>مثال:</a:t>
            </a:r>
          </a:p>
          <a:p>
            <a:pPr marL="45720" indent="0" algn="just">
              <a:buNone/>
            </a:pPr>
            <a:r>
              <a:rPr lang="ar-SA" sz="4000" dirty="0" smtClean="0"/>
              <a:t>السرطانات </a:t>
            </a:r>
            <a:r>
              <a:rPr lang="ar-SA" sz="4000" dirty="0"/>
              <a:t>الناتجة عن فيروس أو مادة كيميائية مسرطنة يؤدي إلى ظهور على سطح الخلية أنتيجينات مرتبطة </a:t>
            </a:r>
            <a:r>
              <a:rPr lang="ar-SA" sz="4000" dirty="0">
                <a:solidFill>
                  <a:srgbClr val="FFFF00"/>
                </a:solidFill>
              </a:rPr>
              <a:t>بالسرطان</a:t>
            </a:r>
            <a:r>
              <a:rPr lang="ar-SA" sz="4000" dirty="0"/>
              <a:t> </a:t>
            </a:r>
            <a:r>
              <a:rPr lang="en-US" sz="4000" dirty="0">
                <a:solidFill>
                  <a:srgbClr val="FFFF00"/>
                </a:solidFill>
              </a:rPr>
              <a:t>TAA </a:t>
            </a:r>
            <a:r>
              <a:rPr lang="ar-SA" sz="4000" dirty="0"/>
              <a:t>وظهور تلك الأنتيجينات يؤدي إلى إستحثاث الجهاز المناعي وإستجابة مناعية خلوية </a:t>
            </a:r>
            <a:r>
              <a:rPr lang="ar-SA" sz="4000" dirty="0">
                <a:solidFill>
                  <a:srgbClr val="FFFF00"/>
                </a:solidFill>
              </a:rPr>
              <a:t>متخصصة</a:t>
            </a:r>
            <a:r>
              <a:rPr lang="ar-SA" sz="4000" dirty="0"/>
              <a:t> وإستجابة الأجسام المضادة المتخصصة ضد السرطان.</a:t>
            </a:r>
            <a:endParaRPr lang="en-US" sz="4000" dirty="0"/>
          </a:p>
        </p:txBody>
      </p:sp>
      <p:sp>
        <p:nvSpPr>
          <p:cNvPr id="4" name="Title 1"/>
          <p:cNvSpPr>
            <a:spLocks noGrp="1"/>
          </p:cNvSpPr>
          <p:nvPr>
            <p:ph type="title"/>
          </p:nvPr>
        </p:nvSpPr>
        <p:spPr>
          <a:xfrm>
            <a:off x="971600" y="332656"/>
            <a:ext cx="7315200" cy="1154097"/>
          </a:xfrm>
        </p:spPr>
        <p:txBody>
          <a:bodyPr>
            <a:noAutofit/>
          </a:bodyPr>
          <a:lstStyle/>
          <a:p>
            <a:pPr algn="ctr"/>
            <a:r>
              <a:rPr lang="ar-SA" b="1" u="sng" dirty="0"/>
              <a:t>إستجابة الجهاز المناعي للسرطان</a:t>
            </a:r>
            <a:r>
              <a:rPr lang="en-US" b="1" u="sng" dirty="0"/>
              <a:t/>
            </a:r>
            <a:br>
              <a:rPr lang="en-US" b="1" u="sng" dirty="0"/>
            </a:br>
            <a:endParaRPr lang="ar-SA" dirty="0"/>
          </a:p>
        </p:txBody>
      </p:sp>
    </p:spTree>
    <p:extLst>
      <p:ext uri="{BB962C8B-B14F-4D97-AF65-F5344CB8AC3E}">
        <p14:creationId xmlns:p14="http://schemas.microsoft.com/office/powerpoint/2010/main" val="358356341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99592" y="404664"/>
            <a:ext cx="7315200" cy="1154097"/>
          </a:xfrm>
        </p:spPr>
        <p:txBody>
          <a:bodyPr>
            <a:normAutofit fontScale="90000"/>
          </a:bodyPr>
          <a:lstStyle/>
          <a:p>
            <a:pPr algn="r"/>
            <a:r>
              <a:rPr lang="ar-SA" b="1" dirty="0"/>
              <a:t>هروب الخلايا السرطانية من الرقابة المناعية: </a:t>
            </a:r>
            <a:r>
              <a:rPr lang="en-US" dirty="0"/>
              <a:t/>
            </a:r>
            <a:br>
              <a:rPr lang="en-US" dirty="0"/>
            </a:br>
            <a:endParaRPr lang="ar-SA" dirty="0"/>
          </a:p>
        </p:txBody>
      </p:sp>
      <p:sp>
        <p:nvSpPr>
          <p:cNvPr id="3" name="Content Placeholder 2"/>
          <p:cNvSpPr>
            <a:spLocks noGrp="1"/>
          </p:cNvSpPr>
          <p:nvPr>
            <p:ph idx="1"/>
          </p:nvPr>
        </p:nvSpPr>
        <p:spPr>
          <a:xfrm>
            <a:off x="971600" y="1196752"/>
            <a:ext cx="7315200" cy="5256584"/>
          </a:xfrm>
        </p:spPr>
        <p:txBody>
          <a:bodyPr>
            <a:normAutofit/>
          </a:bodyPr>
          <a:lstStyle/>
          <a:p>
            <a:r>
              <a:rPr lang="ar-SA" sz="3600" b="1" dirty="0" smtClean="0"/>
              <a:t>1</a:t>
            </a:r>
            <a:r>
              <a:rPr lang="ar-SA" sz="3600" b="1" dirty="0">
                <a:solidFill>
                  <a:srgbClr val="FFFF00"/>
                </a:solidFill>
              </a:rPr>
              <a:t>) التحمل المناعي تجاه الأنتيجينات السرطانية</a:t>
            </a:r>
            <a:endParaRPr lang="en-US" sz="3600" b="1" dirty="0">
              <a:solidFill>
                <a:srgbClr val="FFFF00"/>
              </a:solidFill>
            </a:endParaRPr>
          </a:p>
          <a:p>
            <a:r>
              <a:rPr lang="ar-SA" sz="3600" dirty="0" smtClean="0"/>
              <a:t>أ- ويحدث </a:t>
            </a:r>
            <a:r>
              <a:rPr lang="ar-SA" sz="3600" dirty="0"/>
              <a:t>ذلك إذا كان الأنتجين نوع </a:t>
            </a:r>
            <a:r>
              <a:rPr lang="en-US" sz="3600" dirty="0">
                <a:solidFill>
                  <a:srgbClr val="FFFF00"/>
                </a:solidFill>
              </a:rPr>
              <a:t>TAA</a:t>
            </a:r>
            <a:r>
              <a:rPr lang="ar-SA" sz="3600" dirty="0"/>
              <a:t> وهو يوجد أيضا في نفس الوقت على خلايا عادية أخرى , </a:t>
            </a:r>
            <a:endParaRPr lang="ar-SA" sz="3600" dirty="0" smtClean="0"/>
          </a:p>
          <a:p>
            <a:r>
              <a:rPr lang="ar-SA" sz="3600" dirty="0" smtClean="0"/>
              <a:t>أو </a:t>
            </a:r>
            <a:r>
              <a:rPr lang="ar-SA" sz="3600" dirty="0"/>
              <a:t>أن رد </a:t>
            </a:r>
            <a:r>
              <a:rPr lang="ar-SA" sz="3600" dirty="0">
                <a:solidFill>
                  <a:srgbClr val="FFFF00"/>
                </a:solidFill>
              </a:rPr>
              <a:t>فعل الخلايا </a:t>
            </a:r>
            <a:r>
              <a:rPr lang="en-US" sz="3600" dirty="0">
                <a:solidFill>
                  <a:srgbClr val="FFFF00"/>
                </a:solidFill>
              </a:rPr>
              <a:t>T</a:t>
            </a:r>
            <a:r>
              <a:rPr lang="ar-SA" sz="3600" dirty="0"/>
              <a:t> ضد الأنتجين لم يتم في ظروف مناسبة ولم توجد الظروف المناسبة لنشاط الخلية </a:t>
            </a:r>
            <a:r>
              <a:rPr lang="en-US" sz="3600" dirty="0"/>
              <a:t>T</a:t>
            </a:r>
            <a:r>
              <a:rPr lang="ar-SA" sz="3600" dirty="0"/>
              <a:t> مما يجعلها تتجاهل الأنتجين السرطاني فلاتحدث إستجابة مناعية. </a:t>
            </a:r>
            <a:endParaRPr lang="en-US" sz="3600" dirty="0"/>
          </a:p>
          <a:p>
            <a:endParaRPr lang="ar-SA" dirty="0"/>
          </a:p>
        </p:txBody>
      </p:sp>
    </p:spTree>
    <p:extLst>
      <p:ext uri="{BB962C8B-B14F-4D97-AF65-F5344CB8AC3E}">
        <p14:creationId xmlns:p14="http://schemas.microsoft.com/office/powerpoint/2010/main" val="401414761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971600" y="1484784"/>
            <a:ext cx="7315200" cy="3539527"/>
          </a:xfrm>
        </p:spPr>
        <p:txBody>
          <a:bodyPr>
            <a:normAutofit fontScale="85000" lnSpcReduction="20000"/>
          </a:bodyPr>
          <a:lstStyle/>
          <a:p>
            <a:r>
              <a:rPr lang="ar-SA" sz="4400" b="1" dirty="0">
                <a:solidFill>
                  <a:srgbClr val="FFFF00"/>
                </a:solidFill>
              </a:rPr>
              <a:t>2</a:t>
            </a:r>
            <a:r>
              <a:rPr lang="ar-SA" sz="4400" b="1" dirty="0">
                <a:solidFill>
                  <a:srgbClr val="FFFF00"/>
                </a:solidFill>
              </a:rPr>
              <a:t>) عدم حمل الخلايا السرطانية للأنتيجينات السرطانية </a:t>
            </a:r>
            <a:endParaRPr lang="en-US" sz="4400" b="1" dirty="0">
              <a:solidFill>
                <a:srgbClr val="FFFF00"/>
              </a:solidFill>
            </a:endParaRPr>
          </a:p>
          <a:p>
            <a:r>
              <a:rPr lang="ar-SA" sz="4400" dirty="0" smtClean="0"/>
              <a:t>الخلايا </a:t>
            </a:r>
            <a:r>
              <a:rPr lang="ar-SA" sz="4400" dirty="0"/>
              <a:t>السرطانية </a:t>
            </a:r>
            <a:r>
              <a:rPr lang="ar-SA" sz="4400" dirty="0" smtClean="0"/>
              <a:t>لاتحمل </a:t>
            </a:r>
            <a:r>
              <a:rPr lang="ar-SA" sz="4400" dirty="0"/>
              <a:t>تلك الأنتيجينات أو الخلايا السرطانية التي تحمل عدد قليل من تلك الأنتيجينات , وتلك الخلايا السرطانية ولو كان عددها قليل جدا إلا أنها ستنمو وتتطور إلى ورم سرطاني.</a:t>
            </a:r>
            <a:endParaRPr lang="en-US" sz="4400" dirty="0"/>
          </a:p>
          <a:p>
            <a:endParaRPr lang="ar-SA" dirty="0"/>
          </a:p>
        </p:txBody>
      </p:sp>
    </p:spTree>
    <p:extLst>
      <p:ext uri="{BB962C8B-B14F-4D97-AF65-F5344CB8AC3E}">
        <p14:creationId xmlns:p14="http://schemas.microsoft.com/office/powerpoint/2010/main" val="5345676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608" y="332656"/>
            <a:ext cx="7315200" cy="866065"/>
          </a:xfrm>
        </p:spPr>
        <p:txBody>
          <a:bodyPr>
            <a:normAutofit/>
          </a:bodyPr>
          <a:lstStyle/>
          <a:p>
            <a:pPr algn="r"/>
            <a:r>
              <a:rPr lang="ar-SA" b="1" dirty="0" smtClean="0"/>
              <a:t>3)</a:t>
            </a:r>
            <a:r>
              <a:rPr lang="ar-SA" b="1" dirty="0"/>
              <a:t> تعديل ظهور الأنتيجينات </a:t>
            </a:r>
            <a:r>
              <a:rPr lang="ar-SA" b="1" dirty="0" smtClean="0"/>
              <a:t>السرطانية</a:t>
            </a:r>
            <a:endParaRPr lang="ar-SA" dirty="0"/>
          </a:p>
        </p:txBody>
      </p:sp>
      <p:sp>
        <p:nvSpPr>
          <p:cNvPr id="3" name="Content Placeholder 2"/>
          <p:cNvSpPr>
            <a:spLocks noGrp="1"/>
          </p:cNvSpPr>
          <p:nvPr>
            <p:ph idx="1"/>
          </p:nvPr>
        </p:nvSpPr>
        <p:spPr>
          <a:xfrm>
            <a:off x="251520" y="1196752"/>
            <a:ext cx="8568952" cy="3539527"/>
          </a:xfrm>
        </p:spPr>
        <p:txBody>
          <a:bodyPr>
            <a:noAutofit/>
          </a:bodyPr>
          <a:lstStyle/>
          <a:p>
            <a:pPr algn="just"/>
            <a:endParaRPr lang="ar-SA" sz="3600" dirty="0" smtClean="0"/>
          </a:p>
          <a:p>
            <a:pPr marL="45720" indent="0" algn="just">
              <a:buNone/>
            </a:pPr>
            <a:r>
              <a:rPr lang="ar-SA" sz="3600" dirty="0" smtClean="0"/>
              <a:t>عند </a:t>
            </a:r>
            <a:r>
              <a:rPr lang="ar-SA" sz="3600" dirty="0"/>
              <a:t>ظهور الأنتيجينات السرطانية , يقوم الجهاز المناعي بإنتاج أجسام مضادة ضدها , ولكن إرتباط تلك الأجسام المضادة على الأنتيجينات على الخلايا السرطانية قد يؤدي إلى ضمور تلك الأنتيجينات بسرعة وإختفائها من سطح الخلية السرطانية. </a:t>
            </a:r>
            <a:endParaRPr lang="ar-SA" sz="3600" dirty="0" smtClean="0"/>
          </a:p>
          <a:p>
            <a:pPr marL="45720" indent="0">
              <a:buNone/>
            </a:pPr>
            <a:endParaRPr lang="ar-SA" sz="4000" dirty="0"/>
          </a:p>
        </p:txBody>
      </p:sp>
    </p:spTree>
    <p:extLst>
      <p:ext uri="{BB962C8B-B14F-4D97-AF65-F5344CB8AC3E}">
        <p14:creationId xmlns:p14="http://schemas.microsoft.com/office/powerpoint/2010/main" val="246235172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67544" y="908720"/>
            <a:ext cx="8352928" cy="5040601"/>
          </a:xfrm>
        </p:spPr>
        <p:txBody>
          <a:bodyPr>
            <a:normAutofit fontScale="92500" lnSpcReduction="20000"/>
          </a:bodyPr>
          <a:lstStyle/>
          <a:p>
            <a:endParaRPr lang="ar-SA" dirty="0" smtClean="0"/>
          </a:p>
          <a:p>
            <a:r>
              <a:rPr lang="ar-SA" sz="3000" dirty="0" smtClean="0"/>
              <a:t>مثل </a:t>
            </a:r>
            <a:r>
              <a:rPr lang="en-US" sz="3000" dirty="0" smtClean="0"/>
              <a:t>TGF-</a:t>
            </a:r>
            <a:r>
              <a:rPr lang="el-GR" sz="3000" dirty="0" smtClean="0"/>
              <a:t>β</a:t>
            </a:r>
            <a:r>
              <a:rPr lang="en-US" sz="3000" dirty="0" smtClean="0"/>
              <a:t> , IL-10</a:t>
            </a:r>
            <a:r>
              <a:rPr lang="ar-SA" sz="3000" dirty="0" smtClean="0"/>
              <a:t>  والتي لها خواص تثبيطية .</a:t>
            </a:r>
            <a:endParaRPr lang="en-US" sz="3000" dirty="0" smtClean="0"/>
          </a:p>
          <a:p>
            <a:pPr marL="45720" indent="0">
              <a:buNone/>
            </a:pPr>
            <a:endParaRPr lang="ar-SA" sz="3200" b="1" dirty="0" smtClean="0">
              <a:solidFill>
                <a:srgbClr val="FFFF00"/>
              </a:solidFill>
            </a:endParaRPr>
          </a:p>
          <a:p>
            <a:pPr marL="45720" indent="0">
              <a:buNone/>
            </a:pPr>
            <a:r>
              <a:rPr lang="ar-SA" sz="3200" b="1" dirty="0" smtClean="0">
                <a:solidFill>
                  <a:srgbClr val="FFFF00"/>
                </a:solidFill>
              </a:rPr>
              <a:t>5) </a:t>
            </a:r>
            <a:r>
              <a:rPr lang="ar-SA" sz="3200" b="1" dirty="0">
                <a:solidFill>
                  <a:srgbClr val="FFFF00"/>
                </a:solidFill>
              </a:rPr>
              <a:t>ضعف قدرات الخلايا السرطانية على إستحثاث الجهاز المناعي</a:t>
            </a:r>
            <a:endParaRPr lang="en-US" sz="3200" dirty="0">
              <a:solidFill>
                <a:srgbClr val="FFFF00"/>
              </a:solidFill>
            </a:endParaRPr>
          </a:p>
          <a:p>
            <a:r>
              <a:rPr lang="ar-SA" sz="3600" dirty="0"/>
              <a:t>الخلايا السرطانية قد لا تحمل على سطحها جزيئات </a:t>
            </a:r>
            <a:r>
              <a:rPr lang="en-US" sz="3600" dirty="0" smtClean="0"/>
              <a:t>MHCI (Major </a:t>
            </a:r>
            <a:r>
              <a:rPr lang="ar-SA" sz="3600" dirty="0" smtClean="0"/>
              <a:t>(</a:t>
            </a:r>
            <a:r>
              <a:rPr lang="en-US" sz="3600" dirty="0" err="1" smtClean="0"/>
              <a:t>Histocopatibility</a:t>
            </a:r>
            <a:r>
              <a:rPr lang="en-US" sz="3600" dirty="0" smtClean="0"/>
              <a:t> Complex</a:t>
            </a:r>
            <a:r>
              <a:rPr lang="ar-SA" sz="3600" dirty="0" smtClean="0"/>
              <a:t> </a:t>
            </a:r>
            <a:r>
              <a:rPr lang="ar-SA" sz="3600" dirty="0"/>
              <a:t>أو تحمل عدد قليل جدا منها , مما يعني عدم تعرف الخلايا </a:t>
            </a:r>
            <a:r>
              <a:rPr lang="en-US" sz="3600" dirty="0" smtClean="0"/>
              <a:t>T c</a:t>
            </a:r>
            <a:r>
              <a:rPr lang="ar-SA" sz="3600" dirty="0" smtClean="0"/>
              <a:t> </a:t>
            </a:r>
            <a:r>
              <a:rPr lang="ar-SA" sz="3600" dirty="0"/>
              <a:t>عليها . ومع أن عدم وجود </a:t>
            </a:r>
            <a:r>
              <a:rPr lang="en-US" sz="3600" dirty="0"/>
              <a:t>MHCI</a:t>
            </a:r>
            <a:r>
              <a:rPr lang="ar-SA" sz="3600" dirty="0"/>
              <a:t>  أو وجودها بعدد قليل جدا يجعل تلك الخلية معرضة لهجوم الخلايا </a:t>
            </a:r>
            <a:r>
              <a:rPr lang="en-US" sz="3600" dirty="0"/>
              <a:t>NK</a:t>
            </a:r>
            <a:r>
              <a:rPr lang="ar-SA" sz="3600" dirty="0"/>
              <a:t> , ألا أن خلايا </a:t>
            </a:r>
            <a:r>
              <a:rPr lang="en-US" sz="3600" dirty="0"/>
              <a:t>NK</a:t>
            </a:r>
            <a:r>
              <a:rPr lang="ar-SA" sz="3600" dirty="0"/>
              <a:t> ليس لها ذاكرة ويكون أثرها محدود على عدد من الخلايا السرطانية إذا لم تقم </a:t>
            </a:r>
            <a:r>
              <a:rPr lang="en-US" sz="3600" dirty="0" smtClean="0"/>
              <a:t>T c</a:t>
            </a:r>
            <a:r>
              <a:rPr lang="ar-SA" sz="3600" dirty="0" smtClean="0"/>
              <a:t> </a:t>
            </a:r>
            <a:r>
              <a:rPr lang="ar-SA" sz="3600" dirty="0"/>
              <a:t>بدورها. </a:t>
            </a:r>
            <a:endParaRPr lang="en-US" sz="3600" dirty="0"/>
          </a:p>
          <a:p>
            <a:r>
              <a:rPr lang="ar-SA" b="1" dirty="0" smtClean="0"/>
              <a:t>6</a:t>
            </a:r>
            <a:endParaRPr lang="en-US" dirty="0"/>
          </a:p>
        </p:txBody>
      </p:sp>
      <p:sp>
        <p:nvSpPr>
          <p:cNvPr id="4" name="Title 1"/>
          <p:cNvSpPr>
            <a:spLocks noGrp="1"/>
          </p:cNvSpPr>
          <p:nvPr>
            <p:ph type="title"/>
          </p:nvPr>
        </p:nvSpPr>
        <p:spPr>
          <a:xfrm>
            <a:off x="-324544" y="836712"/>
            <a:ext cx="8928992" cy="732157"/>
          </a:xfrm>
        </p:spPr>
        <p:txBody>
          <a:bodyPr>
            <a:normAutofit fontScale="90000"/>
          </a:bodyPr>
          <a:lstStyle/>
          <a:p>
            <a:pPr algn="r"/>
            <a:r>
              <a:rPr lang="ar-SA" sz="3600" b="1" dirty="0" smtClean="0">
                <a:solidFill>
                  <a:srgbClr val="FFFF00"/>
                </a:solidFill>
              </a:rPr>
              <a:t>4) إفراز الخلايا السرطانية لمواد مثبطة للجهاز المناعي:</a:t>
            </a:r>
            <a:r>
              <a:rPr lang="en-US" b="1" dirty="0" smtClean="0"/>
              <a:t/>
            </a:r>
            <a:br>
              <a:rPr lang="en-US" b="1" dirty="0" smtClean="0"/>
            </a:br>
            <a:endParaRPr lang="ar-SA" dirty="0"/>
          </a:p>
        </p:txBody>
      </p:sp>
    </p:spTree>
    <p:extLst>
      <p:ext uri="{BB962C8B-B14F-4D97-AF65-F5344CB8AC3E}">
        <p14:creationId xmlns:p14="http://schemas.microsoft.com/office/powerpoint/2010/main" val="7296559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755576" y="1124744"/>
            <a:ext cx="7315200" cy="4752528"/>
          </a:xfrm>
        </p:spPr>
        <p:txBody>
          <a:bodyPr>
            <a:normAutofit fontScale="92500" lnSpcReduction="10000"/>
          </a:bodyPr>
          <a:lstStyle/>
          <a:p>
            <a:r>
              <a:rPr lang="ar-SA" sz="3200" b="1" dirty="0" smtClean="0">
                <a:solidFill>
                  <a:srgbClr val="FFFF00"/>
                </a:solidFill>
              </a:rPr>
              <a:t>6) </a:t>
            </a:r>
            <a:r>
              <a:rPr lang="ar-SA" sz="3200" b="1" dirty="0">
                <a:solidFill>
                  <a:srgbClr val="FFFF00"/>
                </a:solidFill>
              </a:rPr>
              <a:t>حمل الخلايا السرطانية للمعلم </a:t>
            </a:r>
            <a:r>
              <a:rPr lang="en-US" sz="3200" b="1" dirty="0" err="1">
                <a:solidFill>
                  <a:srgbClr val="FFFF00"/>
                </a:solidFill>
              </a:rPr>
              <a:t>FasL</a:t>
            </a:r>
            <a:r>
              <a:rPr lang="ar-SA" sz="3200" b="1" dirty="0">
                <a:solidFill>
                  <a:srgbClr val="FFFF00"/>
                </a:solidFill>
              </a:rPr>
              <a:t> </a:t>
            </a:r>
            <a:endParaRPr lang="ar-SA" sz="3200" b="1" dirty="0" smtClean="0">
              <a:solidFill>
                <a:srgbClr val="FFFF00"/>
              </a:solidFill>
            </a:endParaRPr>
          </a:p>
          <a:p>
            <a:pPr algn="just"/>
            <a:endParaRPr lang="en-US" sz="3200" dirty="0">
              <a:solidFill>
                <a:srgbClr val="FFFF00"/>
              </a:solidFill>
            </a:endParaRPr>
          </a:p>
          <a:p>
            <a:pPr marL="45720" indent="0" algn="just">
              <a:buNone/>
            </a:pPr>
            <a:r>
              <a:rPr lang="ar-SA" sz="3600" dirty="0"/>
              <a:t>قد تحمل الخلايا السرطانية على سطحها المعلم </a:t>
            </a:r>
            <a:r>
              <a:rPr lang="en-US" sz="3600" dirty="0" err="1"/>
              <a:t>FasL</a:t>
            </a:r>
            <a:r>
              <a:rPr lang="ar-SA" sz="3600" dirty="0"/>
              <a:t> , ومن المعروف أن بعض الخلايا </a:t>
            </a:r>
            <a:r>
              <a:rPr lang="en-US" sz="3600" dirty="0"/>
              <a:t>T</a:t>
            </a:r>
            <a:r>
              <a:rPr lang="ar-SA" sz="3600" dirty="0"/>
              <a:t> و </a:t>
            </a:r>
            <a:r>
              <a:rPr lang="en-US" sz="3600" dirty="0"/>
              <a:t>NK</a:t>
            </a:r>
            <a:r>
              <a:rPr lang="ar-SA" sz="3600" dirty="0"/>
              <a:t> تحمل المعلم </a:t>
            </a:r>
            <a:r>
              <a:rPr lang="en-US" sz="3600" dirty="0"/>
              <a:t>Fas</a:t>
            </a:r>
            <a:r>
              <a:rPr lang="ar-SA" sz="3600" dirty="0"/>
              <a:t> وعند الإستجابة المناعية ترتبط الخلايا </a:t>
            </a:r>
            <a:r>
              <a:rPr lang="en-US" sz="3600" dirty="0"/>
              <a:t>T</a:t>
            </a:r>
            <a:r>
              <a:rPr lang="ar-SA" sz="3600" dirty="0"/>
              <a:t> أو الخلية </a:t>
            </a:r>
            <a:r>
              <a:rPr lang="en-US" sz="3600" dirty="0"/>
              <a:t>NK</a:t>
            </a:r>
            <a:r>
              <a:rPr lang="ar-SA" sz="3600" dirty="0"/>
              <a:t> بالخلية السرطانية في ذلك الوقت إذا إرتبط </a:t>
            </a:r>
            <a:r>
              <a:rPr lang="en-US" sz="3600" dirty="0" err="1"/>
              <a:t>FasL</a:t>
            </a:r>
            <a:r>
              <a:rPr lang="ar-SA" sz="3600" dirty="0"/>
              <a:t> بالمعلم الخاص به وهو</a:t>
            </a:r>
            <a:r>
              <a:rPr lang="en-US" sz="3600" dirty="0"/>
              <a:t>Fas </a:t>
            </a:r>
            <a:r>
              <a:rPr lang="ar-SA" sz="3600" dirty="0"/>
              <a:t>  الموجود على الخلايا </a:t>
            </a:r>
            <a:r>
              <a:rPr lang="en-US" sz="3600" dirty="0"/>
              <a:t>T</a:t>
            </a:r>
            <a:r>
              <a:rPr lang="ar-SA" sz="3600" dirty="0"/>
              <a:t> أو الخلايا </a:t>
            </a:r>
            <a:r>
              <a:rPr lang="en-US" sz="3600" dirty="0"/>
              <a:t>NK</a:t>
            </a:r>
            <a:r>
              <a:rPr lang="ar-SA" sz="3600" dirty="0"/>
              <a:t> فإن ذلك الإرتباط يجعل هذه الخلايا المناعية تموت بعملية الموت الذاتي </a:t>
            </a:r>
            <a:r>
              <a:rPr lang="en-US" sz="3600" dirty="0"/>
              <a:t>Apoptosis</a:t>
            </a:r>
            <a:r>
              <a:rPr lang="ar-SA" sz="3600" dirty="0"/>
              <a:t> .</a:t>
            </a:r>
            <a:endParaRPr lang="en-US" sz="3600" dirty="0"/>
          </a:p>
          <a:p>
            <a:endParaRPr lang="ar-SA" dirty="0"/>
          </a:p>
        </p:txBody>
      </p:sp>
    </p:spTree>
    <p:extLst>
      <p:ext uri="{BB962C8B-B14F-4D97-AF65-F5344CB8AC3E}">
        <p14:creationId xmlns:p14="http://schemas.microsoft.com/office/powerpoint/2010/main" val="2838401364"/>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71600" y="260648"/>
            <a:ext cx="7315200" cy="1154097"/>
          </a:xfrm>
        </p:spPr>
        <p:txBody>
          <a:bodyPr>
            <a:normAutofit fontScale="90000"/>
          </a:bodyPr>
          <a:lstStyle/>
          <a:p>
            <a:pPr algn="r"/>
            <a:r>
              <a:rPr lang="ar-SA" b="1" u="sng" dirty="0"/>
              <a:t>أساليب معالجة السرطان</a:t>
            </a:r>
            <a:r>
              <a:rPr lang="en-US" b="1" u="sng" dirty="0"/>
              <a:t/>
            </a:r>
            <a:br>
              <a:rPr lang="en-US" b="1" u="sng" dirty="0"/>
            </a:br>
            <a:endParaRPr lang="ar-SA" dirty="0"/>
          </a:p>
        </p:txBody>
      </p:sp>
      <p:sp>
        <p:nvSpPr>
          <p:cNvPr id="3" name="Content Placeholder 2"/>
          <p:cNvSpPr>
            <a:spLocks noGrp="1"/>
          </p:cNvSpPr>
          <p:nvPr>
            <p:ph idx="1"/>
          </p:nvPr>
        </p:nvSpPr>
        <p:spPr>
          <a:xfrm>
            <a:off x="1115616" y="908720"/>
            <a:ext cx="7315200" cy="5328592"/>
          </a:xfrm>
        </p:spPr>
        <p:txBody>
          <a:bodyPr>
            <a:normAutofit/>
          </a:bodyPr>
          <a:lstStyle/>
          <a:p>
            <a:pPr marL="45720" indent="0">
              <a:lnSpc>
                <a:spcPct val="250000"/>
              </a:lnSpc>
              <a:buNone/>
            </a:pPr>
            <a:r>
              <a:rPr lang="ar-SA" b="1" dirty="0"/>
              <a:t>1</a:t>
            </a:r>
            <a:r>
              <a:rPr lang="ar-SA" b="1" dirty="0" smtClean="0"/>
              <a:t>) </a:t>
            </a:r>
            <a:r>
              <a:rPr lang="ar-SA" b="1" dirty="0"/>
              <a:t>المعالجة </a:t>
            </a:r>
            <a:r>
              <a:rPr lang="ar-SA" b="1" dirty="0" smtClean="0"/>
              <a:t>الجراحية</a:t>
            </a:r>
          </a:p>
          <a:p>
            <a:pPr marL="45720" indent="0">
              <a:lnSpc>
                <a:spcPct val="250000"/>
              </a:lnSpc>
              <a:buNone/>
            </a:pPr>
            <a:r>
              <a:rPr lang="ar-SA" b="1" dirty="0"/>
              <a:t>2</a:t>
            </a:r>
            <a:r>
              <a:rPr lang="ar-SA" b="1" dirty="0" smtClean="0"/>
              <a:t>) </a:t>
            </a:r>
            <a:r>
              <a:rPr lang="ar-SA" b="1" dirty="0"/>
              <a:t>المعالجة الإشعاعية</a:t>
            </a:r>
            <a:endParaRPr lang="en-US" dirty="0"/>
          </a:p>
          <a:p>
            <a:pPr marL="45720" indent="0">
              <a:lnSpc>
                <a:spcPct val="250000"/>
              </a:lnSpc>
              <a:buNone/>
            </a:pPr>
            <a:r>
              <a:rPr lang="ar-SA" b="1" dirty="0"/>
              <a:t>3</a:t>
            </a:r>
            <a:r>
              <a:rPr lang="ar-SA" b="1" dirty="0" smtClean="0"/>
              <a:t>) </a:t>
            </a:r>
            <a:r>
              <a:rPr lang="ar-SA" b="1" dirty="0"/>
              <a:t>المعالجة بالأدوية </a:t>
            </a:r>
            <a:r>
              <a:rPr lang="ar-SA" b="1" dirty="0" smtClean="0"/>
              <a:t>الكيميائية</a:t>
            </a:r>
          </a:p>
          <a:p>
            <a:pPr marL="45720" indent="0">
              <a:lnSpc>
                <a:spcPct val="250000"/>
              </a:lnSpc>
              <a:buNone/>
            </a:pPr>
            <a:r>
              <a:rPr lang="ar-SA" b="1" dirty="0" smtClean="0"/>
              <a:t>4</a:t>
            </a:r>
            <a:r>
              <a:rPr lang="ar-SA" b="1" dirty="0"/>
              <a:t>) المعالجة </a:t>
            </a:r>
            <a:r>
              <a:rPr lang="ar-SA" b="1" dirty="0" smtClean="0"/>
              <a:t>بالهرمونات</a:t>
            </a:r>
          </a:p>
          <a:p>
            <a:pPr marL="45720" indent="0">
              <a:lnSpc>
                <a:spcPct val="250000"/>
              </a:lnSpc>
              <a:buNone/>
            </a:pPr>
            <a:r>
              <a:rPr lang="ar-SA" b="1" dirty="0"/>
              <a:t>5</a:t>
            </a:r>
            <a:r>
              <a:rPr lang="ar-SA" b="1" dirty="0" smtClean="0"/>
              <a:t>) </a:t>
            </a:r>
            <a:r>
              <a:rPr lang="ar-SA" b="1" dirty="0"/>
              <a:t>المعالجة </a:t>
            </a:r>
            <a:r>
              <a:rPr lang="ar-SA" b="1" dirty="0" smtClean="0"/>
              <a:t>الجزيئية</a:t>
            </a:r>
          </a:p>
          <a:p>
            <a:pPr marL="45720" indent="0">
              <a:lnSpc>
                <a:spcPct val="250000"/>
              </a:lnSpc>
              <a:buNone/>
            </a:pPr>
            <a:r>
              <a:rPr lang="ar-SA" b="1" dirty="0" smtClean="0"/>
              <a:t>6)المعالجة المناعية</a:t>
            </a:r>
            <a:endParaRPr lang="ar-SA" dirty="0"/>
          </a:p>
        </p:txBody>
      </p:sp>
    </p:spTree>
    <p:extLst>
      <p:ext uri="{BB962C8B-B14F-4D97-AF65-F5344CB8AC3E}">
        <p14:creationId xmlns:p14="http://schemas.microsoft.com/office/powerpoint/2010/main" val="249104366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99592" y="332656"/>
            <a:ext cx="7315200" cy="1154097"/>
          </a:xfrm>
        </p:spPr>
        <p:txBody>
          <a:bodyPr>
            <a:normAutofit/>
          </a:bodyPr>
          <a:lstStyle/>
          <a:p>
            <a:pPr algn="ctr"/>
            <a:r>
              <a:rPr lang="ar-SA" sz="4400" dirty="0" smtClean="0">
                <a:solidFill>
                  <a:srgbClr val="FF0000"/>
                </a:solidFill>
              </a:rPr>
              <a:t>أنواع الانتيجينات </a:t>
            </a:r>
            <a:endParaRPr lang="ar-SA" sz="4400" dirty="0"/>
          </a:p>
        </p:txBody>
      </p:sp>
      <p:sp>
        <p:nvSpPr>
          <p:cNvPr id="3" name="Content Placeholder 2"/>
          <p:cNvSpPr>
            <a:spLocks noGrp="1"/>
          </p:cNvSpPr>
          <p:nvPr>
            <p:ph idx="1"/>
          </p:nvPr>
        </p:nvSpPr>
        <p:spPr>
          <a:xfrm>
            <a:off x="179512" y="1556792"/>
            <a:ext cx="8748464" cy="3539527"/>
          </a:xfrm>
        </p:spPr>
        <p:txBody>
          <a:bodyPr>
            <a:noAutofit/>
          </a:bodyPr>
          <a:lstStyle/>
          <a:p>
            <a:pPr marL="45720" indent="0">
              <a:buNone/>
            </a:pPr>
            <a:r>
              <a:rPr lang="ar-SA" sz="4400" b="1" dirty="0">
                <a:solidFill>
                  <a:srgbClr val="FFC000"/>
                </a:solidFill>
              </a:rPr>
              <a:t>1</a:t>
            </a:r>
            <a:r>
              <a:rPr lang="ar-SA" sz="4400" b="1" dirty="0" smtClean="0">
                <a:solidFill>
                  <a:srgbClr val="FFC000"/>
                </a:solidFill>
              </a:rPr>
              <a:t>) </a:t>
            </a:r>
            <a:r>
              <a:rPr lang="ar-SA" sz="4400" b="1" dirty="0">
                <a:solidFill>
                  <a:srgbClr val="FFC000"/>
                </a:solidFill>
              </a:rPr>
              <a:t>الأنتيجينات المتخصصة للسرطان </a:t>
            </a:r>
            <a:r>
              <a:rPr lang="en-US" sz="4400" b="1" dirty="0">
                <a:solidFill>
                  <a:srgbClr val="FFC000"/>
                </a:solidFill>
              </a:rPr>
              <a:t>Tumor specific antigens ( TSA</a:t>
            </a:r>
            <a:r>
              <a:rPr lang="en-US" sz="4400" b="1" dirty="0" smtClean="0">
                <a:solidFill>
                  <a:srgbClr val="FFC000"/>
                </a:solidFill>
              </a:rPr>
              <a:t>)</a:t>
            </a:r>
            <a:endParaRPr lang="ar-SA" sz="4400" b="1" dirty="0" smtClean="0">
              <a:solidFill>
                <a:srgbClr val="FFC000"/>
              </a:solidFill>
            </a:endParaRPr>
          </a:p>
          <a:p>
            <a:pPr marL="45720" indent="0">
              <a:buNone/>
            </a:pPr>
            <a:endParaRPr lang="en-US" sz="4400" dirty="0"/>
          </a:p>
          <a:p>
            <a:r>
              <a:rPr lang="ar-SA" sz="4400" b="1" dirty="0"/>
              <a:t>وهي الأنتيجينات التي توجد فقط على الخلايا السرطانية ولاتوجد على غيرها</a:t>
            </a:r>
            <a:endParaRPr lang="en-US" sz="4400" b="1" dirty="0"/>
          </a:p>
          <a:p>
            <a:r>
              <a:rPr lang="ar-SA" sz="4400" dirty="0"/>
              <a:t> </a:t>
            </a:r>
            <a:endParaRPr lang="en-US" sz="4400" dirty="0"/>
          </a:p>
        </p:txBody>
      </p:sp>
    </p:spTree>
    <p:extLst>
      <p:ext uri="{BB962C8B-B14F-4D97-AF65-F5344CB8AC3E}">
        <p14:creationId xmlns:p14="http://schemas.microsoft.com/office/powerpoint/2010/main" val="2157734803"/>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ar-SA"/>
          </a:p>
        </p:txBody>
      </p:sp>
      <p:sp>
        <p:nvSpPr>
          <p:cNvPr id="3" name="Content Placeholder 2"/>
          <p:cNvSpPr>
            <a:spLocks noGrp="1"/>
          </p:cNvSpPr>
          <p:nvPr>
            <p:ph idx="1"/>
          </p:nvPr>
        </p:nvSpPr>
        <p:spPr/>
        <p:txBody>
          <a:bodyPr/>
          <a:lstStyle/>
          <a:p>
            <a:endParaRPr lang="ar-SA"/>
          </a:p>
        </p:txBody>
      </p:sp>
      <p:sp>
        <p:nvSpPr>
          <p:cNvPr id="4" name="Rectangle 3"/>
          <p:cNvSpPr/>
          <p:nvPr/>
        </p:nvSpPr>
        <p:spPr>
          <a:xfrm>
            <a:off x="752872" y="908720"/>
            <a:ext cx="7416824" cy="3970318"/>
          </a:xfrm>
          <a:prstGeom prst="rect">
            <a:avLst/>
          </a:prstGeom>
        </p:spPr>
        <p:txBody>
          <a:bodyPr wrap="square">
            <a:spAutoFit/>
          </a:bodyPr>
          <a:lstStyle/>
          <a:p>
            <a:pPr lvl="0"/>
            <a:r>
              <a:rPr lang="ar-SA" sz="3200" b="1" dirty="0">
                <a:solidFill>
                  <a:prstClr val="white"/>
                </a:solidFill>
              </a:rPr>
              <a:t>) </a:t>
            </a:r>
            <a:r>
              <a:rPr lang="ar-SA" sz="4000" b="1" dirty="0">
                <a:solidFill>
                  <a:srgbClr val="FFC000"/>
                </a:solidFill>
              </a:rPr>
              <a:t>الأنتيجينات المرتبطة بالسرطان </a:t>
            </a:r>
            <a:r>
              <a:rPr lang="en-US" sz="4000" b="1" dirty="0">
                <a:solidFill>
                  <a:srgbClr val="FFC000"/>
                </a:solidFill>
              </a:rPr>
              <a:t>Tumor Associated antigens ( TAA ) </a:t>
            </a:r>
            <a:endParaRPr lang="en-US" sz="4000" b="1" dirty="0" smtClean="0">
              <a:solidFill>
                <a:srgbClr val="FFC000"/>
              </a:solidFill>
            </a:endParaRPr>
          </a:p>
          <a:p>
            <a:pPr lvl="0"/>
            <a:endParaRPr lang="en-US" sz="4000" dirty="0">
              <a:solidFill>
                <a:srgbClr val="FFC000"/>
              </a:solidFill>
            </a:endParaRPr>
          </a:p>
          <a:p>
            <a:pPr lvl="0"/>
            <a:r>
              <a:rPr lang="ar-SA" sz="4400" dirty="0">
                <a:solidFill>
                  <a:prstClr val="white"/>
                </a:solidFill>
              </a:rPr>
              <a:t>وهي الأنتيجينات التي توجد على الخلايا السرطانية بنسب كبيرة كما أنها قد توجد على بعض الخلايا العادية </a:t>
            </a:r>
            <a:endParaRPr lang="en-US" sz="4400" dirty="0">
              <a:solidFill>
                <a:prstClr val="white"/>
              </a:solidFill>
            </a:endParaRPr>
          </a:p>
        </p:txBody>
      </p:sp>
    </p:spTree>
    <p:extLst>
      <p:ext uri="{BB962C8B-B14F-4D97-AF65-F5344CB8AC3E}">
        <p14:creationId xmlns:p14="http://schemas.microsoft.com/office/powerpoint/2010/main" val="214811299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r"/>
            <a:r>
              <a:rPr lang="ar-SA" sz="4900" b="1" u="sng" dirty="0" smtClean="0"/>
              <a:t>تقسيم </a:t>
            </a:r>
            <a:r>
              <a:rPr lang="ar-SA" sz="4900" b="1" u="sng" dirty="0"/>
              <a:t>الأنتيجينات السرطانية حسب أصلها أو طبيعتها مثل :</a:t>
            </a:r>
            <a:r>
              <a:rPr lang="en-US" dirty="0"/>
              <a:t/>
            </a:r>
            <a:br>
              <a:rPr lang="en-US" dirty="0"/>
            </a:br>
            <a:endParaRPr lang="ar-SA" dirty="0"/>
          </a:p>
        </p:txBody>
      </p:sp>
      <p:sp>
        <p:nvSpPr>
          <p:cNvPr id="3" name="Content Placeholder 2"/>
          <p:cNvSpPr>
            <a:spLocks noGrp="1"/>
          </p:cNvSpPr>
          <p:nvPr>
            <p:ph idx="1"/>
          </p:nvPr>
        </p:nvSpPr>
        <p:spPr>
          <a:xfrm>
            <a:off x="899592" y="2492896"/>
            <a:ext cx="7315200" cy="3539527"/>
          </a:xfrm>
        </p:spPr>
        <p:txBody>
          <a:bodyPr>
            <a:normAutofit/>
          </a:bodyPr>
          <a:lstStyle/>
          <a:p>
            <a:r>
              <a:rPr lang="ar-SA" sz="4400" dirty="0" smtClean="0"/>
              <a:t>أنتيجينات </a:t>
            </a:r>
            <a:r>
              <a:rPr lang="ar-SA" sz="4400" dirty="0"/>
              <a:t>سرطان نتيجة </a:t>
            </a:r>
            <a:r>
              <a:rPr lang="ar-SA" sz="4400" dirty="0" smtClean="0"/>
              <a:t>فيروس .</a:t>
            </a:r>
          </a:p>
          <a:p>
            <a:r>
              <a:rPr lang="ar-SA" sz="4400" dirty="0" smtClean="0"/>
              <a:t>أنتيجينات </a:t>
            </a:r>
            <a:r>
              <a:rPr lang="ar-SA" sz="4400" dirty="0"/>
              <a:t>سرطان نتيجة مواد </a:t>
            </a:r>
            <a:r>
              <a:rPr lang="ar-SA" sz="4400" dirty="0" smtClean="0"/>
              <a:t>كيميائية.</a:t>
            </a:r>
          </a:p>
          <a:p>
            <a:r>
              <a:rPr lang="ar-SA" sz="4400" dirty="0" smtClean="0"/>
              <a:t> أنتيجينات </a:t>
            </a:r>
            <a:r>
              <a:rPr lang="ar-SA" sz="4400" dirty="0"/>
              <a:t>سرطان جنينية </a:t>
            </a:r>
            <a:r>
              <a:rPr lang="ar-SA" sz="4400" dirty="0" smtClean="0"/>
              <a:t>.</a:t>
            </a:r>
          </a:p>
          <a:p>
            <a:r>
              <a:rPr lang="ar-SA" sz="4400" dirty="0" smtClean="0"/>
              <a:t>جينات </a:t>
            </a:r>
            <a:r>
              <a:rPr lang="ar-SA" sz="4400" dirty="0"/>
              <a:t>سرطان لمراحل تشكل الخلية</a:t>
            </a:r>
            <a:r>
              <a:rPr lang="ar-SA" sz="4400" dirty="0" smtClean="0"/>
              <a:t>.</a:t>
            </a:r>
            <a:endParaRPr lang="en-US" sz="4400" dirty="0"/>
          </a:p>
        </p:txBody>
      </p:sp>
    </p:spTree>
    <p:extLst>
      <p:ext uri="{BB962C8B-B14F-4D97-AF65-F5344CB8AC3E}">
        <p14:creationId xmlns:p14="http://schemas.microsoft.com/office/powerpoint/2010/main" val="3371991432"/>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67744" y="692696"/>
            <a:ext cx="5400600" cy="1082089"/>
          </a:xfrm>
        </p:spPr>
        <p:txBody>
          <a:bodyPr>
            <a:noAutofit/>
          </a:bodyPr>
          <a:lstStyle/>
          <a:p>
            <a:pPr algn="r"/>
            <a:r>
              <a:rPr lang="ar-SA" sz="4400" b="1" u="sng" dirty="0"/>
              <a:t>التحكم المناعي في السرطان:</a:t>
            </a:r>
            <a:r>
              <a:rPr lang="en-US" sz="4400" dirty="0"/>
              <a:t/>
            </a:r>
            <a:br>
              <a:rPr lang="en-US" sz="4400" dirty="0"/>
            </a:br>
            <a:endParaRPr lang="ar-SA" sz="4400" dirty="0"/>
          </a:p>
        </p:txBody>
      </p:sp>
      <p:sp>
        <p:nvSpPr>
          <p:cNvPr id="3" name="Content Placeholder 2"/>
          <p:cNvSpPr>
            <a:spLocks noGrp="1"/>
          </p:cNvSpPr>
          <p:nvPr>
            <p:ph idx="1"/>
          </p:nvPr>
        </p:nvSpPr>
        <p:spPr>
          <a:xfrm>
            <a:off x="395536" y="1628800"/>
            <a:ext cx="8100392" cy="4896544"/>
          </a:xfrm>
        </p:spPr>
        <p:txBody>
          <a:bodyPr>
            <a:normAutofit fontScale="70000" lnSpcReduction="20000"/>
          </a:bodyPr>
          <a:lstStyle/>
          <a:p>
            <a:r>
              <a:rPr lang="ar-SA" sz="5700" dirty="0" smtClean="0"/>
              <a:t>يعتقد العلماء أن الجهاز </a:t>
            </a:r>
            <a:r>
              <a:rPr lang="ar-SA" sz="5700" dirty="0"/>
              <a:t>المناعي يراقب ظهور أي أنتيجينات سرطانية على الخلايا التي بدأت التسرطن ويدمر تلك الخلايا. </a:t>
            </a:r>
            <a:endParaRPr lang="ar-SA" sz="5700" dirty="0" smtClean="0"/>
          </a:p>
          <a:p>
            <a:endParaRPr lang="en-US" sz="5700" dirty="0"/>
          </a:p>
          <a:p>
            <a:r>
              <a:rPr lang="ar-SA" sz="5700" dirty="0" smtClean="0"/>
              <a:t>لكن دلت </a:t>
            </a:r>
            <a:r>
              <a:rPr lang="ar-SA" sz="5700" dirty="0"/>
              <a:t>الأبحاث أن الفئران التي أستصلت منها الغدة الزعترية لم يزيد فيها معدل حدوث السرطان عن العادي, مما يدل </a:t>
            </a:r>
            <a:r>
              <a:rPr lang="ar-SA" sz="5700" dirty="0">
                <a:solidFill>
                  <a:srgbClr val="FFFF00"/>
                </a:solidFill>
              </a:rPr>
              <a:t>أن الخلايا </a:t>
            </a:r>
            <a:r>
              <a:rPr lang="en-US" sz="5700" dirty="0">
                <a:solidFill>
                  <a:srgbClr val="FFFF00"/>
                </a:solidFill>
              </a:rPr>
              <a:t>T</a:t>
            </a:r>
            <a:r>
              <a:rPr lang="ar-SA" sz="5700" dirty="0"/>
              <a:t> ليست هي المسؤلة عن رقابة الجهاز المناعي للسرطان. </a:t>
            </a:r>
            <a:endParaRPr lang="en-US" sz="5700" dirty="0"/>
          </a:p>
          <a:p>
            <a:endParaRPr lang="ar-SA" dirty="0"/>
          </a:p>
          <a:p>
            <a:endParaRPr lang="ar-SA" dirty="0"/>
          </a:p>
        </p:txBody>
      </p:sp>
    </p:spTree>
    <p:extLst>
      <p:ext uri="{BB962C8B-B14F-4D97-AF65-F5344CB8AC3E}">
        <p14:creationId xmlns:p14="http://schemas.microsoft.com/office/powerpoint/2010/main" val="1542941610"/>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755576" y="1268760"/>
            <a:ext cx="7978080" cy="5589240"/>
          </a:xfrm>
        </p:spPr>
        <p:txBody>
          <a:bodyPr>
            <a:normAutofit fontScale="62500" lnSpcReduction="20000"/>
          </a:bodyPr>
          <a:lstStyle/>
          <a:p>
            <a:r>
              <a:rPr lang="ar-SA" sz="6300" dirty="0"/>
              <a:t>كما أن مرضى الضعف المناعي أو الذين يتناولون مواد مثبطه لجهازهم المناعي زادت إصابتهم بسرطان الخلايا اللمفاوية والخلايا الطلائية . </a:t>
            </a:r>
            <a:endParaRPr lang="ar-SA" sz="6300" dirty="0" smtClean="0"/>
          </a:p>
          <a:p>
            <a:r>
              <a:rPr lang="ar-SA" sz="6300" dirty="0" smtClean="0"/>
              <a:t>إلا </a:t>
            </a:r>
            <a:r>
              <a:rPr lang="ar-SA" sz="6300" dirty="0"/>
              <a:t>أن تلك الدفاعات ضد السرطان غير قوية في مرضى الضعف المناعي.</a:t>
            </a:r>
            <a:endParaRPr lang="en-US" sz="6300" dirty="0"/>
          </a:p>
          <a:p>
            <a:r>
              <a:rPr lang="ar-SA" sz="6300" dirty="0"/>
              <a:t>وتلك الأبحاث أعطت إنطباعا أن </a:t>
            </a:r>
            <a:r>
              <a:rPr lang="ar-SA" sz="6300" dirty="0">
                <a:solidFill>
                  <a:srgbClr val="FFFF00"/>
                </a:solidFill>
              </a:rPr>
              <a:t>الخلايا القاتلة طبيعيا </a:t>
            </a:r>
            <a:r>
              <a:rPr lang="en-US" sz="6300" dirty="0">
                <a:solidFill>
                  <a:srgbClr val="FFFF00"/>
                </a:solidFill>
              </a:rPr>
              <a:t>NK</a:t>
            </a:r>
            <a:r>
              <a:rPr lang="ar-SA" sz="6300" dirty="0">
                <a:solidFill>
                  <a:srgbClr val="FFFF00"/>
                </a:solidFill>
              </a:rPr>
              <a:t> </a:t>
            </a:r>
            <a:r>
              <a:rPr lang="ar-SA" sz="6300" dirty="0"/>
              <a:t>هي التي تقوم بالرقابة المناعية على الجسم عند ظهور أنواع من السرطانات الجديدة وتدمرها.</a:t>
            </a:r>
            <a:endParaRPr lang="en-US" sz="6300" dirty="0"/>
          </a:p>
          <a:p>
            <a:endParaRPr lang="ar-SA" dirty="0"/>
          </a:p>
        </p:txBody>
      </p:sp>
      <p:sp>
        <p:nvSpPr>
          <p:cNvPr id="4" name="Title 1"/>
          <p:cNvSpPr txBox="1">
            <a:spLocks/>
          </p:cNvSpPr>
          <p:nvPr/>
        </p:nvSpPr>
        <p:spPr>
          <a:xfrm>
            <a:off x="2420144" y="336347"/>
            <a:ext cx="5400600" cy="1082089"/>
          </a:xfrm>
          <a:prstGeom prst="rect">
            <a:avLst/>
          </a:prstGeom>
        </p:spPr>
        <p:txBody>
          <a:bodyPr vert="horz" lIns="91440" tIns="45720" rIns="91440" bIns="45720" rtlCol="0" anchor="b">
            <a:noAutofit/>
          </a:bodyPr>
          <a:lstStyle>
            <a:lvl1pPr algn="l" defTabSz="914400" rtl="1" eaLnBrk="1" latinLnBrk="0" hangingPunct="1">
              <a:spcBef>
                <a:spcPct val="0"/>
              </a:spcBef>
              <a:buNone/>
              <a:defRPr sz="4000" kern="1200">
                <a:solidFill>
                  <a:schemeClr val="tx2"/>
                </a:solidFill>
                <a:latin typeface="+mj-lt"/>
                <a:ea typeface="+mj-ea"/>
                <a:cs typeface="+mj-cs"/>
              </a:defRPr>
            </a:lvl1pPr>
            <a:lvl2pPr rtl="1" eaLnBrk="1" hangingPunct="1">
              <a:defRPr>
                <a:solidFill>
                  <a:schemeClr val="tx2"/>
                </a:solidFill>
              </a:defRPr>
            </a:lvl2pPr>
            <a:lvl3pPr rtl="1" eaLnBrk="1" hangingPunct="1">
              <a:defRPr>
                <a:solidFill>
                  <a:schemeClr val="tx2"/>
                </a:solidFill>
              </a:defRPr>
            </a:lvl3pPr>
            <a:lvl4pPr rtl="1" eaLnBrk="1" hangingPunct="1">
              <a:defRPr>
                <a:solidFill>
                  <a:schemeClr val="tx2"/>
                </a:solidFill>
              </a:defRPr>
            </a:lvl4pPr>
            <a:lvl5pPr rtl="1" eaLnBrk="1" hangingPunct="1">
              <a:defRPr>
                <a:solidFill>
                  <a:schemeClr val="tx2"/>
                </a:solidFill>
              </a:defRPr>
            </a:lvl5pPr>
            <a:lvl6pPr rtl="1" eaLnBrk="1" hangingPunct="1">
              <a:defRPr>
                <a:solidFill>
                  <a:schemeClr val="tx2"/>
                </a:solidFill>
              </a:defRPr>
            </a:lvl6pPr>
            <a:lvl7pPr rtl="1" eaLnBrk="1" hangingPunct="1">
              <a:defRPr>
                <a:solidFill>
                  <a:schemeClr val="tx2"/>
                </a:solidFill>
              </a:defRPr>
            </a:lvl7pPr>
            <a:lvl8pPr rtl="1" eaLnBrk="1" hangingPunct="1">
              <a:defRPr>
                <a:solidFill>
                  <a:schemeClr val="tx2"/>
                </a:solidFill>
              </a:defRPr>
            </a:lvl8pPr>
            <a:lvl9pPr rtl="1" eaLnBrk="1" hangingPunct="1">
              <a:defRPr>
                <a:solidFill>
                  <a:schemeClr val="tx2"/>
                </a:solidFill>
              </a:defRPr>
            </a:lvl9pPr>
          </a:lstStyle>
          <a:p>
            <a:pPr algn="r"/>
            <a:r>
              <a:rPr lang="ar-SA" sz="4400" b="1" u="sng" smtClean="0"/>
              <a:t>التحكم المناعي في السرطان:</a:t>
            </a:r>
            <a:r>
              <a:rPr lang="en-US" sz="4400" smtClean="0"/>
              <a:t/>
            </a:r>
            <a:br>
              <a:rPr lang="en-US" sz="4400" smtClean="0"/>
            </a:br>
            <a:endParaRPr lang="ar-SA" sz="4400" dirty="0"/>
          </a:p>
        </p:txBody>
      </p:sp>
    </p:spTree>
    <p:extLst>
      <p:ext uri="{BB962C8B-B14F-4D97-AF65-F5344CB8AC3E}">
        <p14:creationId xmlns:p14="http://schemas.microsoft.com/office/powerpoint/2010/main" val="3170097083"/>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95536" y="332656"/>
            <a:ext cx="8214792" cy="1154097"/>
          </a:xfrm>
        </p:spPr>
        <p:txBody>
          <a:bodyPr>
            <a:noAutofit/>
          </a:bodyPr>
          <a:lstStyle/>
          <a:p>
            <a:pPr algn="r"/>
            <a:r>
              <a:rPr lang="ar-SA" sz="4400" dirty="0" smtClean="0"/>
              <a:t>هل هناك علاقة بين </a:t>
            </a:r>
            <a:r>
              <a:rPr lang="ar-SA" sz="4400" dirty="0"/>
              <a:t>الحالة النفسية والجهاز </a:t>
            </a:r>
            <a:r>
              <a:rPr lang="ar-SA" sz="4400" dirty="0" smtClean="0"/>
              <a:t>المناعي؟؟؟؟؟</a:t>
            </a:r>
            <a:endParaRPr lang="ar-SA" sz="4400" dirty="0"/>
          </a:p>
        </p:txBody>
      </p:sp>
      <p:sp>
        <p:nvSpPr>
          <p:cNvPr id="3" name="Content Placeholder 2"/>
          <p:cNvSpPr>
            <a:spLocks noGrp="1"/>
          </p:cNvSpPr>
          <p:nvPr>
            <p:ph idx="1"/>
          </p:nvPr>
        </p:nvSpPr>
        <p:spPr>
          <a:xfrm>
            <a:off x="683568" y="1484784"/>
            <a:ext cx="8100392" cy="5013176"/>
          </a:xfrm>
        </p:spPr>
        <p:txBody>
          <a:bodyPr>
            <a:normAutofit fontScale="77500" lnSpcReduction="20000"/>
          </a:bodyPr>
          <a:lstStyle/>
          <a:p>
            <a:endParaRPr lang="ar-SA" dirty="0" smtClean="0"/>
          </a:p>
          <a:p>
            <a:r>
              <a:rPr lang="ar-SA" dirty="0" smtClean="0"/>
              <a:t>. </a:t>
            </a:r>
            <a:r>
              <a:rPr lang="ar-SA" sz="4300" dirty="0" smtClean="0"/>
              <a:t>هناك </a:t>
            </a:r>
            <a:r>
              <a:rPr lang="ar-SA" sz="4300" dirty="0"/>
              <a:t>بعض التجارب تفيد أن الضغط النفسي يمكن أن يضعف الجهاز المناعي ضد السرطان. </a:t>
            </a:r>
            <a:endParaRPr lang="ar-SA" sz="4300" dirty="0" smtClean="0"/>
          </a:p>
          <a:p>
            <a:endParaRPr lang="en-US" sz="4300" dirty="0"/>
          </a:p>
          <a:p>
            <a:r>
              <a:rPr lang="ar-SA" sz="4300" dirty="0"/>
              <a:t> وكان أحد الباحثين الذي يجري تجارب على قدرة </a:t>
            </a:r>
            <a:r>
              <a:rPr lang="en-US" sz="4300" dirty="0"/>
              <a:t>NK</a:t>
            </a:r>
            <a:r>
              <a:rPr lang="ar-SA" sz="4300" dirty="0"/>
              <a:t> على قتل الخلايا السرطانية قد لاحظ أن خلايا </a:t>
            </a:r>
            <a:r>
              <a:rPr lang="en-US" sz="4300" dirty="0"/>
              <a:t>NK </a:t>
            </a:r>
            <a:r>
              <a:rPr lang="ar-SA" sz="4300" dirty="0"/>
              <a:t>المعزولة من الفئران الخائفة التي وصلت قريبا من سيارة الشحن تكون كفاءتها ضعيفة في قتل السرطان وتحتاج الفئران أن ترتاح لعدة أسابيع حتى تتخلص من الضغط النفسي من السفر وتعود خلايا </a:t>
            </a:r>
            <a:r>
              <a:rPr lang="en-US" sz="4300" dirty="0"/>
              <a:t>NK</a:t>
            </a:r>
            <a:r>
              <a:rPr lang="ar-SA" sz="4300" dirty="0"/>
              <a:t> إلى قدرتها العادية في قتل السرطان.</a:t>
            </a:r>
            <a:endParaRPr lang="en-US" sz="4300" dirty="0"/>
          </a:p>
          <a:p>
            <a:endParaRPr lang="ar-SA" dirty="0"/>
          </a:p>
        </p:txBody>
      </p:sp>
    </p:spTree>
    <p:extLst>
      <p:ext uri="{BB962C8B-B14F-4D97-AF65-F5344CB8AC3E}">
        <p14:creationId xmlns:p14="http://schemas.microsoft.com/office/powerpoint/2010/main" val="70009327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179512" y="1412776"/>
            <a:ext cx="8586192" cy="4832092"/>
          </a:xfrm>
          <a:prstGeom prst="rect">
            <a:avLst/>
          </a:prstGeom>
        </p:spPr>
        <p:txBody>
          <a:bodyPr wrap="square">
            <a:spAutoFit/>
          </a:bodyPr>
          <a:lstStyle/>
          <a:p>
            <a:r>
              <a:rPr lang="ar-SA" sz="4400" dirty="0" smtClean="0"/>
              <a:t>كما توجد بعض الأبحاث تربط بين قوة الجهاز المناعي والسرطان. </a:t>
            </a:r>
            <a:endParaRPr lang="ar-SA" sz="4400" dirty="0" smtClean="0"/>
          </a:p>
          <a:p>
            <a:r>
              <a:rPr lang="ar-SA" sz="4400" dirty="0" smtClean="0"/>
              <a:t>فمثلا:عادة </a:t>
            </a:r>
            <a:r>
              <a:rPr lang="ar-SA" sz="4400" dirty="0" smtClean="0"/>
              <a:t>ما نسمع عن أناس أصيبوا بالسرطان عندما كانوا  تحت ضغط نفسي, مما يعطي إعتقاد أن الضغط النفسي -والذي معروف أنه يقلل من قوة الجهاز المناعي – يساعد الخلية السرطانية على الهرب من الرقابة المناعية. </a:t>
            </a:r>
            <a:endParaRPr lang="en-US" sz="4400" dirty="0"/>
          </a:p>
        </p:txBody>
      </p:sp>
      <p:sp>
        <p:nvSpPr>
          <p:cNvPr id="5" name="Title 1"/>
          <p:cNvSpPr>
            <a:spLocks noGrp="1"/>
          </p:cNvSpPr>
          <p:nvPr>
            <p:ph type="title"/>
          </p:nvPr>
        </p:nvSpPr>
        <p:spPr>
          <a:xfrm>
            <a:off x="395536" y="332656"/>
            <a:ext cx="8214792" cy="1154097"/>
          </a:xfrm>
        </p:spPr>
        <p:txBody>
          <a:bodyPr>
            <a:noAutofit/>
          </a:bodyPr>
          <a:lstStyle/>
          <a:p>
            <a:pPr algn="r"/>
            <a:r>
              <a:rPr lang="ar-SA" sz="4400" dirty="0" smtClean="0"/>
              <a:t>هل هناك علاقة بين </a:t>
            </a:r>
            <a:r>
              <a:rPr lang="ar-SA" sz="4400" dirty="0"/>
              <a:t>الحالة النفسية والجهاز </a:t>
            </a:r>
            <a:r>
              <a:rPr lang="ar-SA" sz="4400" dirty="0" smtClean="0"/>
              <a:t>المناعي؟؟؟؟؟</a:t>
            </a:r>
            <a:endParaRPr lang="ar-SA" sz="4400" dirty="0"/>
          </a:p>
        </p:txBody>
      </p:sp>
    </p:spTree>
    <p:extLst>
      <p:ext uri="{BB962C8B-B14F-4D97-AF65-F5344CB8AC3E}">
        <p14:creationId xmlns:p14="http://schemas.microsoft.com/office/powerpoint/2010/main" val="277790003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99592" y="980728"/>
            <a:ext cx="7315200" cy="5112568"/>
          </a:xfrm>
        </p:spPr>
        <p:txBody>
          <a:bodyPr>
            <a:normAutofit/>
          </a:bodyPr>
          <a:lstStyle/>
          <a:p>
            <a:r>
              <a:rPr lang="ar-SA" sz="4400" dirty="0" smtClean="0"/>
              <a:t>أي </a:t>
            </a:r>
            <a:r>
              <a:rPr lang="ar-SA" sz="4400" dirty="0"/>
              <a:t>أننا نتوقع أن بطريقة ما أن نظامهم الغذائي الجديد أو أسلوب تفكيرهم المتفائل السعيد أدى إلى تقوية جهازهم المناعي مما جعله قادرا على القضاء على السرطان</a:t>
            </a:r>
            <a:r>
              <a:rPr lang="ar-SA" dirty="0"/>
              <a:t>.</a:t>
            </a:r>
            <a:endParaRPr lang="en-US" dirty="0"/>
          </a:p>
          <a:p>
            <a:endParaRPr lang="ar-SA" dirty="0"/>
          </a:p>
        </p:txBody>
      </p:sp>
    </p:spTree>
    <p:extLst>
      <p:ext uri="{BB962C8B-B14F-4D97-AF65-F5344CB8AC3E}">
        <p14:creationId xmlns:p14="http://schemas.microsoft.com/office/powerpoint/2010/main" val="3471701298"/>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Perspective">
  <a:themeElements>
    <a:clrScheme name="Perspective">
      <a:dk1>
        <a:sysClr val="windowText" lastClr="000000"/>
      </a:dk1>
      <a:lt1>
        <a:sysClr val="window" lastClr="FFFFFF"/>
      </a:lt1>
      <a:dk2>
        <a:srgbClr val="283138"/>
      </a:dk2>
      <a:lt2>
        <a:srgbClr val="FF8600"/>
      </a:lt2>
      <a:accent1>
        <a:srgbClr val="838D9B"/>
      </a:accent1>
      <a:accent2>
        <a:srgbClr val="D2610C"/>
      </a:accent2>
      <a:accent3>
        <a:srgbClr val="80716A"/>
      </a:accent3>
      <a:accent4>
        <a:srgbClr val="94147C"/>
      </a:accent4>
      <a:accent5>
        <a:srgbClr val="5D5AD2"/>
      </a:accent5>
      <a:accent6>
        <a:srgbClr val="6F6C7D"/>
      </a:accent6>
      <a:hlink>
        <a:srgbClr val="6187E3"/>
      </a:hlink>
      <a:folHlink>
        <a:srgbClr val="7B8EB8"/>
      </a:folHlink>
    </a:clrScheme>
    <a:fontScheme name="Office Classic 2">
      <a:majorFont>
        <a:latin typeface="Arial"/>
        <a:ea typeface=""/>
        <a:cs typeface=""/>
        <a:font script="Jpan" typeface="ＭＳ Ｐゴシック"/>
        <a:font script="Hang" typeface="돋움"/>
        <a:font script="Hans" typeface="方正舒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a:ea typeface=""/>
        <a:cs typeface=""/>
        <a:font script="Jpan" typeface="ＭＳ Ｐゴシック"/>
        <a:font script="Hang" typeface="돋움"/>
        <a:font script="Hans" typeface="方正舒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Perspective">
      <a:fillStyleLst>
        <a:solidFill>
          <a:schemeClr val="phClr"/>
        </a:solidFill>
        <a:gradFill rotWithShape="1">
          <a:gsLst>
            <a:gs pos="0">
              <a:schemeClr val="phClr">
                <a:tint val="50000"/>
                <a:alpha val="100000"/>
                <a:satMod val="160000"/>
                <a:lumMod val="105000"/>
              </a:schemeClr>
            </a:gs>
            <a:gs pos="41000">
              <a:schemeClr val="phClr">
                <a:tint val="57000"/>
                <a:satMod val="180000"/>
                <a:lumMod val="99000"/>
              </a:schemeClr>
            </a:gs>
            <a:gs pos="100000">
              <a:schemeClr val="phClr">
                <a:tint val="80000"/>
                <a:satMod val="200000"/>
                <a:lumMod val="104000"/>
              </a:schemeClr>
            </a:gs>
          </a:gsLst>
          <a:lin ang="5400000" scaled="1"/>
        </a:gradFill>
        <a:gradFill rotWithShape="1">
          <a:gsLst>
            <a:gs pos="0">
              <a:schemeClr val="phClr">
                <a:tint val="96000"/>
                <a:satMod val="130000"/>
                <a:lumMod val="114000"/>
              </a:schemeClr>
            </a:gs>
            <a:gs pos="60000">
              <a:schemeClr val="phClr">
                <a:tint val="100000"/>
                <a:satMod val="106000"/>
                <a:lumMod val="110000"/>
              </a:schemeClr>
            </a:gs>
            <a:gs pos="100000">
              <a:schemeClr val="phClr"/>
            </a:gs>
          </a:gsLst>
          <a:lin ang="5400000" scaled="0"/>
        </a:gradFill>
      </a:fillStyleLst>
      <a:lnStyleLst>
        <a:ln w="12700" cap="flat" cmpd="sng" algn="ctr">
          <a:solidFill>
            <a:schemeClr val="phClr"/>
          </a:solidFill>
          <a:prstDash val="solid"/>
        </a:ln>
        <a:ln w="19050" cap="flat" cmpd="sng" algn="ctr">
          <a:solidFill>
            <a:schemeClr val="phClr"/>
          </a:solidFill>
          <a:prstDash val="solid"/>
        </a:ln>
        <a:ln w="28575" cap="flat" cmpd="sng" algn="ctr">
          <a:solidFill>
            <a:schemeClr val="phClr"/>
          </a:solidFill>
          <a:prstDash val="solid"/>
        </a:ln>
      </a:lnStyleLst>
      <a:effectStyleLst>
        <a:effectStyle>
          <a:effectLst>
            <a:outerShdw blurRad="50800" dist="38100" dir="5400000" rotWithShape="0">
              <a:srgbClr val="000000">
                <a:alpha val="28000"/>
              </a:srgbClr>
            </a:outerShdw>
          </a:effectLst>
        </a:effectStyle>
        <a:effectStyle>
          <a:effectLst>
            <a:outerShdw blurRad="47625" dist="38100" dir="5400000" sy="98000" rotWithShape="0">
              <a:srgbClr val="000000">
                <a:alpha val="48000"/>
              </a:srgbClr>
            </a:outerShdw>
          </a:effectLst>
          <a:scene3d>
            <a:camera prst="orthographicFront">
              <a:rot lat="0" lon="0" rev="0"/>
            </a:camera>
            <a:lightRig rig="twoPt" dir="br">
              <a:rot lat="0" lon="0" rev="8700000"/>
            </a:lightRig>
          </a:scene3d>
          <a:sp3d prstMaterial="matte">
            <a:bevelT w="25400" h="53975"/>
          </a:sp3d>
        </a:effectStyle>
        <a:effectStyle>
          <a:effectLst>
            <a:reflection blurRad="12700" stA="24000" endPos="28000" dist="50800" dir="5400000" sy="-100000" rotWithShape="0"/>
          </a:effectLst>
          <a:scene3d>
            <a:camera prst="orthographicFront">
              <a:rot lat="0" lon="0" rev="0"/>
            </a:camera>
            <a:lightRig rig="threePt" dir="t">
              <a:rot lat="0" lon="0" rev="4800000"/>
            </a:lightRig>
          </a:scene3d>
          <a:sp3d>
            <a:bevelT w="69850" h="31750"/>
          </a:sp3d>
        </a:effectStyle>
      </a:effectStyleLst>
      <a:bgFillStyleLst>
        <a:solidFill>
          <a:schemeClr val="phClr"/>
        </a:solidFill>
        <a:gradFill rotWithShape="1">
          <a:gsLst>
            <a:gs pos="0">
              <a:schemeClr val="phClr">
                <a:tint val="100000"/>
                <a:shade val="80000"/>
                <a:satMod val="100000"/>
                <a:lumMod val="100000"/>
              </a:schemeClr>
            </a:gs>
            <a:gs pos="65000">
              <a:schemeClr val="phClr">
                <a:tint val="100000"/>
                <a:shade val="95000"/>
                <a:satMod val="100000"/>
                <a:lumMod val="100000"/>
              </a:schemeClr>
            </a:gs>
            <a:gs pos="100000">
              <a:schemeClr val="phClr">
                <a:tint val="88000"/>
                <a:shade val="100000"/>
                <a:satMod val="400000"/>
                <a:lumMod val="100000"/>
              </a:schemeClr>
            </a:gs>
          </a:gsLst>
          <a:lin ang="5400000" scaled="0"/>
        </a:gradFill>
        <a:blipFill rotWithShape="1">
          <a:blip xmlns:r="http://schemas.openxmlformats.org/officeDocument/2006/relationships" r:embed="rId1">
            <a:duotone>
              <a:schemeClr val="phClr">
                <a:tint val="95000"/>
                <a:satMod val="90000"/>
              </a:schemeClr>
              <a:schemeClr val="phClr">
                <a:shade val="92000"/>
              </a:schemeClr>
            </a:duotone>
          </a:blip>
          <a:tile tx="0" ty="0" sx="100000" sy="10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Perspective</Template>
  <TotalTime>108</TotalTime>
  <Words>835</Words>
  <Application>Microsoft Office PowerPoint</Application>
  <PresentationFormat>On-screen Show (4:3)</PresentationFormat>
  <Paragraphs>71</Paragraphs>
  <Slides>18</Slides>
  <Notes>0</Notes>
  <HiddenSlides>0</HiddenSlides>
  <MMClips>0</MMClips>
  <ScaleCrop>false</ScaleCrop>
  <HeadingPairs>
    <vt:vector size="4" baseType="variant">
      <vt:variant>
        <vt:lpstr>Theme</vt:lpstr>
      </vt:variant>
      <vt:variant>
        <vt:i4>1</vt:i4>
      </vt:variant>
      <vt:variant>
        <vt:lpstr>Slide Titles</vt:lpstr>
      </vt:variant>
      <vt:variant>
        <vt:i4>18</vt:i4>
      </vt:variant>
    </vt:vector>
  </HeadingPairs>
  <TitlesOfParts>
    <vt:vector size="19" baseType="lpstr">
      <vt:lpstr>Perspective</vt:lpstr>
      <vt:lpstr>PowerPoint Presentation</vt:lpstr>
      <vt:lpstr>أنواع الانتيجينات </vt:lpstr>
      <vt:lpstr>PowerPoint Presentation</vt:lpstr>
      <vt:lpstr>تقسيم الأنتيجينات السرطانية حسب أصلها أو طبيعتها مثل : </vt:lpstr>
      <vt:lpstr>التحكم المناعي في السرطان: </vt:lpstr>
      <vt:lpstr>PowerPoint Presentation</vt:lpstr>
      <vt:lpstr>هل هناك علاقة بين الحالة النفسية والجهاز المناعي؟؟؟؟؟</vt:lpstr>
      <vt:lpstr>هل هناك علاقة بين الحالة النفسية والجهاز المناعي؟؟؟؟؟</vt:lpstr>
      <vt:lpstr>PowerPoint Presentation</vt:lpstr>
      <vt:lpstr>إستجابة الجهاز المناعي للسرطان </vt:lpstr>
      <vt:lpstr>إستجابة الجهاز المناعي للسرطان </vt:lpstr>
      <vt:lpstr>إستجابة الجهاز المناعي للسرطان </vt:lpstr>
      <vt:lpstr>هروب الخلايا السرطانية من الرقابة المناعية:  </vt:lpstr>
      <vt:lpstr>PowerPoint Presentation</vt:lpstr>
      <vt:lpstr>3) تعديل ظهور الأنتيجينات السرطانية</vt:lpstr>
      <vt:lpstr>4) إفراز الخلايا السرطانية لمواد مثبطة للجهاز المناعي: </vt:lpstr>
      <vt:lpstr>PowerPoint Presentation</vt:lpstr>
      <vt:lpstr>أساليب معالجة السرطان </vt:lpstr>
    </vt:vector>
  </TitlesOfParts>
  <Company>Toshiba</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User</dc:creator>
  <cp:lastModifiedBy>User</cp:lastModifiedBy>
  <cp:revision>9</cp:revision>
  <dcterms:created xsi:type="dcterms:W3CDTF">2011-11-27T05:34:21Z</dcterms:created>
  <dcterms:modified xsi:type="dcterms:W3CDTF">2011-11-27T16:13:13Z</dcterms:modified>
</cp:coreProperties>
</file>

<file path=docProps/thumbnail.jpeg>
</file>