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84" r:id="rId1"/>
  </p:sldMasterIdLst>
  <p:sldIdLst>
    <p:sldId id="257" r:id="rId2"/>
    <p:sldId id="261" r:id="rId3"/>
    <p:sldId id="262" r:id="rId4"/>
    <p:sldId id="269" r:id="rId5"/>
    <p:sldId id="270" r:id="rId6"/>
    <p:sldId id="263" r:id="rId7"/>
    <p:sldId id="258" r:id="rId8"/>
    <p:sldId id="259" r:id="rId9"/>
    <p:sldId id="260" r:id="rId10"/>
    <p:sldId id="264" r:id="rId11"/>
    <p:sldId id="265" r:id="rId12"/>
    <p:sldId id="266" r:id="rId13"/>
    <p:sldId id="267" r:id="rId14"/>
    <p:sldId id="271" r:id="rId15"/>
    <p:sldId id="272" r:id="rId16"/>
    <p:sldId id="273" r:id="rId17"/>
    <p:sldId id="274" r:id="rId18"/>
    <p:sldId id="275" r:id="rId19"/>
    <p:sldId id="268" r:id="rId20"/>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D6009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3" d="100"/>
          <a:sy n="63" d="100"/>
        </p:scale>
        <p:origin x="-1494" y="-9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ar-SA" smtClean="0"/>
              <a:t>انقر لتحرير نمط العنوان الرئيسي</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ar-SA" smtClean="0"/>
              <a:t>انقر لتحرير نمط العنوان الثانوي الرئيسي</a:t>
            </a:r>
            <a:endParaRPr kumimoji="0" lang="en-US"/>
          </a:p>
        </p:txBody>
      </p:sp>
      <p:sp>
        <p:nvSpPr>
          <p:cNvPr id="30" name="Date Placeholder 29"/>
          <p:cNvSpPr>
            <a:spLocks noGrp="1"/>
          </p:cNvSpPr>
          <p:nvPr>
            <p:ph type="dt" sz="half" idx="10"/>
          </p:nvPr>
        </p:nvSpPr>
        <p:spPr/>
        <p:txBody>
          <a:bodyPr/>
          <a:lstStyle/>
          <a:p>
            <a:fld id="{C92B7BFB-492B-4D6D-98BB-81044B8E75F5}" type="datetimeFigureOut">
              <a:rPr lang="ar-SA" smtClean="0"/>
              <a:t>21/10/33</a:t>
            </a:fld>
            <a:endParaRPr lang="ar-SA"/>
          </a:p>
        </p:txBody>
      </p:sp>
      <p:sp>
        <p:nvSpPr>
          <p:cNvPr id="19" name="Footer Placeholder 18"/>
          <p:cNvSpPr>
            <a:spLocks noGrp="1"/>
          </p:cNvSpPr>
          <p:nvPr>
            <p:ph type="ftr" sz="quarter" idx="11"/>
          </p:nvPr>
        </p:nvSpPr>
        <p:spPr/>
        <p:txBody>
          <a:bodyPr/>
          <a:lstStyle/>
          <a:p>
            <a:endParaRPr lang="ar-SA"/>
          </a:p>
        </p:txBody>
      </p:sp>
      <p:sp>
        <p:nvSpPr>
          <p:cNvPr id="27" name="Slide Number Placeholder 26"/>
          <p:cNvSpPr>
            <a:spLocks noGrp="1"/>
          </p:cNvSpPr>
          <p:nvPr>
            <p:ph type="sldNum" sz="quarter" idx="12"/>
          </p:nvPr>
        </p:nvSpPr>
        <p:spPr/>
        <p:txBody>
          <a:bodyPr/>
          <a:lstStyle/>
          <a:p>
            <a:fld id="{D65241D7-E570-4067-8CA7-179FA8831703}" type="slidenum">
              <a:rPr lang="ar-SA" smtClean="0"/>
              <a:t>‹#›</a:t>
            </a:fld>
            <a:endParaRPr lang="ar-SA"/>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Date Placeholder 3"/>
          <p:cNvSpPr>
            <a:spLocks noGrp="1"/>
          </p:cNvSpPr>
          <p:nvPr>
            <p:ph type="dt" sz="half" idx="10"/>
          </p:nvPr>
        </p:nvSpPr>
        <p:spPr/>
        <p:txBody>
          <a:bodyPr/>
          <a:lstStyle/>
          <a:p>
            <a:fld id="{C92B7BFB-492B-4D6D-98BB-81044B8E75F5}" type="datetimeFigureOut">
              <a:rPr lang="ar-SA" smtClean="0"/>
              <a:t>21/10/33</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65241D7-E570-4067-8CA7-179FA8831703}"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ar-SA" smtClean="0"/>
              <a:t>انقر لتحرير نمط العنوان الرئيسي</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Date Placeholder 3"/>
          <p:cNvSpPr>
            <a:spLocks noGrp="1"/>
          </p:cNvSpPr>
          <p:nvPr>
            <p:ph type="dt" sz="half" idx="10"/>
          </p:nvPr>
        </p:nvSpPr>
        <p:spPr/>
        <p:txBody>
          <a:bodyPr/>
          <a:lstStyle/>
          <a:p>
            <a:fld id="{C92B7BFB-492B-4D6D-98BB-81044B8E75F5}" type="datetimeFigureOut">
              <a:rPr lang="ar-SA" smtClean="0"/>
              <a:t>21/10/33</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65241D7-E570-4067-8CA7-179FA8831703}"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Content Placeholder 2"/>
          <p:cNvSpPr>
            <a:spLocks noGrp="1"/>
          </p:cNvSpPr>
          <p:nvPr>
            <p:ph idx="1"/>
          </p:nvPr>
        </p:nvSpPr>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Date Placeholder 3"/>
          <p:cNvSpPr>
            <a:spLocks noGrp="1"/>
          </p:cNvSpPr>
          <p:nvPr>
            <p:ph type="dt" sz="half" idx="10"/>
          </p:nvPr>
        </p:nvSpPr>
        <p:spPr/>
        <p:txBody>
          <a:bodyPr/>
          <a:lstStyle/>
          <a:p>
            <a:fld id="{C92B7BFB-492B-4D6D-98BB-81044B8E75F5}" type="datetimeFigureOut">
              <a:rPr lang="ar-SA" smtClean="0"/>
              <a:t>21/10/33</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65241D7-E570-4067-8CA7-179FA8831703}"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ar-SA" smtClean="0"/>
              <a:t>انقر لتحرير نمط العنوان الرئيسي</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ar-SA" smtClean="0"/>
              <a:t>انقر لتحرير أنماط النص الرئيسي</a:t>
            </a:r>
          </a:p>
        </p:txBody>
      </p:sp>
      <p:sp>
        <p:nvSpPr>
          <p:cNvPr id="4" name="Date Placeholder 3"/>
          <p:cNvSpPr>
            <a:spLocks noGrp="1"/>
          </p:cNvSpPr>
          <p:nvPr>
            <p:ph type="dt" sz="half" idx="10"/>
          </p:nvPr>
        </p:nvSpPr>
        <p:spPr/>
        <p:txBody>
          <a:bodyPr/>
          <a:lstStyle/>
          <a:p>
            <a:fld id="{C92B7BFB-492B-4D6D-98BB-81044B8E75F5}" type="datetimeFigureOut">
              <a:rPr lang="ar-SA" smtClean="0"/>
              <a:t>21/10/33</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D65241D7-E570-4067-8CA7-179FA8831703}" type="slidenum">
              <a:rPr lang="ar-SA" smtClean="0"/>
              <a:t>‹#›</a:t>
            </a:fld>
            <a:endParaRPr lang="ar-SA"/>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ar-SA" smtClean="0"/>
              <a:t>انقر لتحرير نمط العنوان الرئيسي</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Date Placeholder 4"/>
          <p:cNvSpPr>
            <a:spLocks noGrp="1"/>
          </p:cNvSpPr>
          <p:nvPr>
            <p:ph type="dt" sz="half" idx="10"/>
          </p:nvPr>
        </p:nvSpPr>
        <p:spPr/>
        <p:txBody>
          <a:bodyPr/>
          <a:lstStyle/>
          <a:p>
            <a:fld id="{C92B7BFB-492B-4D6D-98BB-81044B8E75F5}" type="datetimeFigureOut">
              <a:rPr lang="ar-SA" smtClean="0"/>
              <a:t>21/10/33</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D65241D7-E570-4067-8CA7-179FA8831703}"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ar-SA" smtClean="0"/>
              <a:t>انقر لتحرير نمط العنوان الرئيسي</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ar-SA" smtClean="0"/>
              <a:t>انقر لتحرير أنماط النص الرئيسي</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ar-SA" smtClean="0"/>
              <a:t>انقر لتحرير أنماط النص الرئيسي</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Date Placeholder 6"/>
          <p:cNvSpPr>
            <a:spLocks noGrp="1"/>
          </p:cNvSpPr>
          <p:nvPr>
            <p:ph type="dt" sz="half" idx="10"/>
          </p:nvPr>
        </p:nvSpPr>
        <p:spPr/>
        <p:txBody>
          <a:bodyPr/>
          <a:lstStyle/>
          <a:p>
            <a:fld id="{C92B7BFB-492B-4D6D-98BB-81044B8E75F5}" type="datetimeFigureOut">
              <a:rPr lang="ar-SA" smtClean="0"/>
              <a:t>21/10/33</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D65241D7-E570-4067-8CA7-179FA8831703}"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ar-SA" smtClean="0"/>
              <a:t>انقر لتحرير نمط العنوان الرئيسي</a:t>
            </a:r>
            <a:endParaRPr kumimoji="0" lang="en-US"/>
          </a:p>
        </p:txBody>
      </p:sp>
      <p:sp>
        <p:nvSpPr>
          <p:cNvPr id="3" name="Date Placeholder 2"/>
          <p:cNvSpPr>
            <a:spLocks noGrp="1"/>
          </p:cNvSpPr>
          <p:nvPr>
            <p:ph type="dt" sz="half" idx="10"/>
          </p:nvPr>
        </p:nvSpPr>
        <p:spPr/>
        <p:txBody>
          <a:bodyPr/>
          <a:lstStyle/>
          <a:p>
            <a:fld id="{C92B7BFB-492B-4D6D-98BB-81044B8E75F5}" type="datetimeFigureOut">
              <a:rPr lang="ar-SA" smtClean="0"/>
              <a:t>21/10/33</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D65241D7-E570-4067-8CA7-179FA8831703}"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92B7BFB-492B-4D6D-98BB-81044B8E75F5}" type="datetimeFigureOut">
              <a:rPr lang="ar-SA" smtClean="0"/>
              <a:t>21/10/33</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D65241D7-E570-4067-8CA7-179FA8831703}"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ar-SA" smtClean="0"/>
              <a:t>انقر لتحرير نمط العنوان الرئيسي</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ar-SA" smtClean="0"/>
              <a:t>انقر لتحرير أنماط النص الرئيسي</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Date Placeholder 4"/>
          <p:cNvSpPr>
            <a:spLocks noGrp="1"/>
          </p:cNvSpPr>
          <p:nvPr>
            <p:ph type="dt" sz="half" idx="10"/>
          </p:nvPr>
        </p:nvSpPr>
        <p:spPr/>
        <p:txBody>
          <a:bodyPr/>
          <a:lstStyle/>
          <a:p>
            <a:fld id="{C92B7BFB-492B-4D6D-98BB-81044B8E75F5}" type="datetimeFigureOut">
              <a:rPr lang="ar-SA" smtClean="0"/>
              <a:t>21/10/33</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D65241D7-E570-4067-8CA7-179FA8831703}"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ar-SA" smtClean="0"/>
              <a:t>انقر لتحرير نمط العنوان الرئيسي</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ar-SA" smtClean="0"/>
              <a:t>انقر لتحرير أنماط النص الرئيسي</a:t>
            </a:r>
          </a:p>
        </p:txBody>
      </p:sp>
      <p:sp>
        <p:nvSpPr>
          <p:cNvPr id="5" name="Date Placeholder 4"/>
          <p:cNvSpPr>
            <a:spLocks noGrp="1"/>
          </p:cNvSpPr>
          <p:nvPr>
            <p:ph type="dt" sz="half" idx="10"/>
          </p:nvPr>
        </p:nvSpPr>
        <p:spPr/>
        <p:txBody>
          <a:bodyPr/>
          <a:lstStyle/>
          <a:p>
            <a:fld id="{C92B7BFB-492B-4D6D-98BB-81044B8E75F5}" type="datetimeFigureOut">
              <a:rPr lang="ar-SA" smtClean="0"/>
              <a:t>21/10/33</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a:xfrm>
            <a:off x="8077200" y="6356350"/>
            <a:ext cx="609600" cy="365125"/>
          </a:xfrm>
        </p:spPr>
        <p:txBody>
          <a:bodyPr/>
          <a:lstStyle/>
          <a:p>
            <a:fld id="{D65241D7-E570-4067-8CA7-179FA8831703}" type="slidenum">
              <a:rPr lang="ar-SA" smtClean="0"/>
              <a:t>‹#›</a:t>
            </a:fld>
            <a:endParaRPr lang="ar-SA"/>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ar-SA" smtClean="0"/>
              <a:t>انقر فوق الأيقونة لإضافة صورة</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ar-SA" smtClean="0"/>
              <a:t>انقر لتحرير نمط العنوان الرئيسي</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C92B7BFB-492B-4D6D-98BB-81044B8E75F5}" type="datetimeFigureOut">
              <a:rPr lang="ar-SA" smtClean="0"/>
              <a:t>21/10/33</a:t>
            </a:fld>
            <a:endParaRPr lang="ar-SA"/>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ar-SA"/>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D65241D7-E570-4067-8CA7-179FA8831703}" type="slidenum">
              <a:rPr lang="ar-SA" smtClean="0"/>
              <a:t>‹#›</a:t>
            </a:fld>
            <a:endParaRPr lang="ar-SA"/>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rtl="1"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r" rtl="1"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r" rtl="1"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r" rtl="1"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r" rtl="1"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r" rtl="1"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r" rtl="1"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r" rtl="1"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r" rtl="1"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r" rtl="1"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dirty="0" smtClean="0"/>
              <a:t>التوجيه والارشاد </a:t>
            </a:r>
            <a:endParaRPr lang="ar-SA" dirty="0"/>
          </a:p>
        </p:txBody>
      </p:sp>
      <p:sp>
        <p:nvSpPr>
          <p:cNvPr id="3" name="عنصر نائب للمحتوى 2"/>
          <p:cNvSpPr>
            <a:spLocks noGrp="1"/>
          </p:cNvSpPr>
          <p:nvPr>
            <p:ph idx="1"/>
          </p:nvPr>
        </p:nvSpPr>
        <p:spPr/>
        <p:txBody>
          <a:bodyPr>
            <a:normAutofit/>
          </a:bodyPr>
          <a:lstStyle/>
          <a:p>
            <a:r>
              <a:rPr lang="ar-SA" sz="3600" dirty="0" smtClean="0">
                <a:solidFill>
                  <a:srgbClr val="C00000"/>
                </a:solidFill>
              </a:rPr>
              <a:t>هو عملية واعية مستمرة بناءة ومخططة ،تهدف الى مساعدة وتشجيع الفرد لكى يعرف نفسة ويفهم ذاته ويدرس شخصيته جسميا وعقليا واجتماعيا وانفعاليا ،ويفهم خبراته ، ويحدد مشكلاته وحاجاته ،وينمى إمكاناته ويحل مشكلاته في ضوء معرفته وتعليمة وتدريبة لكى يصل الى تحديد وتحقيق أهدافه وتحقيق الصحة النفسية والتوافق  تربويا ومهنيا واسريا </a:t>
            </a:r>
            <a:r>
              <a:rPr lang="ar-SA" dirty="0" smtClean="0"/>
              <a:t>. </a:t>
            </a:r>
            <a:endParaRPr lang="ar-SA" dirty="0"/>
          </a:p>
        </p:txBody>
      </p:sp>
    </p:spTree>
    <p:extLst>
      <p:ext uri="{BB962C8B-B14F-4D97-AF65-F5344CB8AC3E}">
        <p14:creationId xmlns:p14="http://schemas.microsoft.com/office/powerpoint/2010/main" val="39403781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b="1" dirty="0" smtClean="0">
                <a:solidFill>
                  <a:srgbClr val="FF0000"/>
                </a:solidFill>
              </a:rPr>
              <a:t>الاسس والمبادئ العامة لعملية الارشاد </a:t>
            </a:r>
            <a:endParaRPr lang="ar-SA" b="1" dirty="0">
              <a:solidFill>
                <a:srgbClr val="FF0000"/>
              </a:solidFill>
            </a:endParaRPr>
          </a:p>
        </p:txBody>
      </p:sp>
      <p:sp>
        <p:nvSpPr>
          <p:cNvPr id="3" name="عنصر نائب للمحتوى 2"/>
          <p:cNvSpPr>
            <a:spLocks noGrp="1"/>
          </p:cNvSpPr>
          <p:nvPr>
            <p:ph idx="1"/>
          </p:nvPr>
        </p:nvSpPr>
        <p:spPr/>
        <p:txBody>
          <a:bodyPr>
            <a:normAutofit lnSpcReduction="10000"/>
          </a:bodyPr>
          <a:lstStyle/>
          <a:p>
            <a:r>
              <a:rPr lang="ar-SA" b="1" dirty="0" smtClean="0">
                <a:solidFill>
                  <a:schemeClr val="tx2"/>
                </a:solidFill>
              </a:rPr>
              <a:t>ثبات السلوك الإنساني وامكان التنبؤ به : </a:t>
            </a:r>
          </a:p>
          <a:p>
            <a:pPr marL="0" indent="0">
              <a:buNone/>
            </a:pPr>
            <a:r>
              <a:rPr lang="ar-SA" sz="3600" dirty="0"/>
              <a:t> </a:t>
            </a:r>
            <a:r>
              <a:rPr lang="ar-SA" sz="3600" dirty="0" smtClean="0"/>
              <a:t>          السلوك هو عبارة عن استجابة لمثير معين ، والسلوك الإنساني في جملته مكتسب متعلم من خلال عملية التنشئة الاجتماعية والتربية والتعليم ، وهو يكتسب صفة الثبات النسبي والتشابه بين الماضي والحاضر والمستقبل ، وكون السلوك ثابت نسبيا فانة يمكن التنبؤ به بدقة عند الاشخاص العاديين وتحت الظروف  والمتغيرات العادية . </a:t>
            </a:r>
            <a:endParaRPr lang="ar-SA" sz="3600" dirty="0"/>
          </a:p>
        </p:txBody>
      </p:sp>
    </p:spTree>
    <p:extLst>
      <p:ext uri="{BB962C8B-B14F-4D97-AF65-F5344CB8AC3E}">
        <p14:creationId xmlns:p14="http://schemas.microsoft.com/office/powerpoint/2010/main" val="99907167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 calcmode="lin" valueType="num">
                                      <p:cBhvr additive="base">
                                        <p:cTn id="19"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r"/>
            <a:r>
              <a:rPr lang="ar-SA" sz="6600" b="1" dirty="0" smtClean="0"/>
              <a:t>مرونة السلوك الإنساني : </a:t>
            </a:r>
            <a:endParaRPr lang="ar-SA" sz="6600" b="1" dirty="0"/>
          </a:p>
        </p:txBody>
      </p:sp>
      <p:sp>
        <p:nvSpPr>
          <p:cNvPr id="3" name="عنصر نائب للمحتوى 2"/>
          <p:cNvSpPr>
            <a:spLocks noGrp="1"/>
          </p:cNvSpPr>
          <p:nvPr>
            <p:ph idx="1"/>
          </p:nvPr>
        </p:nvSpPr>
        <p:spPr/>
        <p:txBody>
          <a:bodyPr>
            <a:normAutofit/>
          </a:bodyPr>
          <a:lstStyle/>
          <a:p>
            <a:r>
              <a:rPr lang="ar-SA" sz="3600" dirty="0" smtClean="0"/>
              <a:t>السلوك الإنساني رغم ثباتة الا انه مرن قابل للتغيير والتعديل . والثبات النسبي للسلوك لا يعنى جموده . ويشمل مفهوم المرونة على  التنظيم الأساسي للشخصية ومفهوم الذات مما يؤثر في السلوك .</a:t>
            </a:r>
          </a:p>
          <a:p>
            <a:pPr marL="0" indent="0">
              <a:buNone/>
            </a:pPr>
            <a:r>
              <a:rPr lang="ar-SA" sz="3600" dirty="0"/>
              <a:t> </a:t>
            </a:r>
            <a:r>
              <a:rPr lang="ar-SA" sz="3600" dirty="0" smtClean="0"/>
              <a:t>       </a:t>
            </a:r>
            <a:r>
              <a:rPr lang="ar-SA" sz="3600" b="1" dirty="0" smtClean="0">
                <a:solidFill>
                  <a:srgbClr val="C00000"/>
                </a:solidFill>
              </a:rPr>
              <a:t>ولولا مرونة السلوك لما كان للإرشاد النفسي ولا العلاج النفسي ولا التربية  دور في تعديل وتغيير السلوك .</a:t>
            </a:r>
            <a:endParaRPr lang="ar-SA" sz="3600" b="1" dirty="0">
              <a:solidFill>
                <a:srgbClr val="C00000"/>
              </a:solidFill>
            </a:endParaRPr>
          </a:p>
        </p:txBody>
      </p:sp>
    </p:spTree>
    <p:extLst>
      <p:ext uri="{BB962C8B-B14F-4D97-AF65-F5344CB8AC3E}">
        <p14:creationId xmlns:p14="http://schemas.microsoft.com/office/powerpoint/2010/main" val="68094735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 calcmode="lin" valueType="num">
                                      <p:cBhvr additive="base">
                                        <p:cTn id="19"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b="1" dirty="0" smtClean="0"/>
              <a:t>استعداد الفرد للتوجيه والارشاد </a:t>
            </a:r>
            <a:endParaRPr lang="ar-SA" b="1" dirty="0"/>
          </a:p>
        </p:txBody>
      </p:sp>
      <p:sp>
        <p:nvSpPr>
          <p:cNvPr id="3" name="عنصر نائب للمحتوى 2"/>
          <p:cNvSpPr>
            <a:spLocks noGrp="1"/>
          </p:cNvSpPr>
          <p:nvPr>
            <p:ph idx="1"/>
          </p:nvPr>
        </p:nvSpPr>
        <p:spPr/>
        <p:txBody>
          <a:bodyPr>
            <a:normAutofit/>
          </a:bodyPr>
          <a:lstStyle/>
          <a:p>
            <a:r>
              <a:rPr lang="ar-SA" sz="4000" dirty="0" smtClean="0"/>
              <a:t>الفرد العادي  لدية استعداد للتوجيه والارشاد ، حيث ان الفرد عندما تعترضه مشكلة يلجأ إلى الاخرين طلبا للتوجيه والارشاد .</a:t>
            </a:r>
          </a:p>
          <a:p>
            <a:pPr marL="0" indent="0">
              <a:buNone/>
            </a:pPr>
            <a:r>
              <a:rPr lang="ar-SA" sz="4000" dirty="0"/>
              <a:t> </a:t>
            </a:r>
            <a:r>
              <a:rPr lang="ar-SA" sz="4000" b="1" dirty="0" smtClean="0">
                <a:solidFill>
                  <a:srgbClr val="C00000"/>
                </a:solidFill>
              </a:rPr>
              <a:t>ولابد من ان يكون الفرد مستعد لعملية التوجيه والارشاد ويشعر بالحاجة اليها ويتوقع الاستفادة منها  حتى تحدث الاستفادة فعلا .</a:t>
            </a:r>
          </a:p>
          <a:p>
            <a:endParaRPr lang="ar-SA" sz="4000" dirty="0"/>
          </a:p>
        </p:txBody>
      </p:sp>
    </p:spTree>
    <p:extLst>
      <p:ext uri="{BB962C8B-B14F-4D97-AF65-F5344CB8AC3E}">
        <p14:creationId xmlns:p14="http://schemas.microsoft.com/office/powerpoint/2010/main" val="290292925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 calcmode="lin" valueType="num">
                                      <p:cBhvr additive="base">
                                        <p:cTn id="19"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611560" y="692696"/>
            <a:ext cx="8229600" cy="1143000"/>
          </a:xfrm>
        </p:spPr>
        <p:txBody>
          <a:bodyPr/>
          <a:lstStyle/>
          <a:p>
            <a:pPr algn="r"/>
            <a:r>
              <a:rPr lang="ar-SA" b="1" dirty="0" smtClean="0"/>
              <a:t>حق الفرد في التوجيه والارشاد :</a:t>
            </a:r>
            <a:endParaRPr lang="ar-SA" b="1" dirty="0"/>
          </a:p>
        </p:txBody>
      </p:sp>
      <p:sp>
        <p:nvSpPr>
          <p:cNvPr id="3" name="عنصر نائب للمحتوى 2"/>
          <p:cNvSpPr>
            <a:spLocks noGrp="1"/>
          </p:cNvSpPr>
          <p:nvPr>
            <p:ph idx="1"/>
          </p:nvPr>
        </p:nvSpPr>
        <p:spPr/>
        <p:txBody>
          <a:bodyPr>
            <a:noAutofit/>
          </a:bodyPr>
          <a:lstStyle/>
          <a:p>
            <a:r>
              <a:rPr lang="ar-SA" sz="3600" dirty="0" smtClean="0"/>
              <a:t>ان خدمات التوجيه والإرشاد يجب ان تتوافر لكل فرد  لتحقيق سعادته في كل ميادين حياته الشخصية والتربوية والمهنية .</a:t>
            </a:r>
          </a:p>
          <a:p>
            <a:r>
              <a:rPr lang="ar-SA" sz="3600" dirty="0" smtClean="0"/>
              <a:t>من واجب الدولة توفير وتيسير خدمات التوجيه والارشاد لكل فرد ، فمثلا من حق كل تلميذ ان يتلقى خدمات الارشاد التربوي والمهني .كذلك من حق التلميذ المتفوق ان يستغل كامل إمكاناته وان يتلقى خدمات ارشادية خاصة .</a:t>
            </a:r>
            <a:endParaRPr lang="ar-SA" sz="3600" dirty="0"/>
          </a:p>
        </p:txBody>
      </p:sp>
    </p:spTree>
    <p:extLst>
      <p:ext uri="{BB962C8B-B14F-4D97-AF65-F5344CB8AC3E}">
        <p14:creationId xmlns:p14="http://schemas.microsoft.com/office/powerpoint/2010/main" val="270066944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 calcmode="lin" valueType="num">
                                      <p:cBhvr additive="base">
                                        <p:cTn id="19"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smtClean="0"/>
              <a:t>تعريف التوجيه والارشاد المهني </a:t>
            </a:r>
            <a:endParaRPr lang="ar-SA" b="1" dirty="0"/>
          </a:p>
        </p:txBody>
      </p:sp>
      <p:sp>
        <p:nvSpPr>
          <p:cNvPr id="3" name="عنصر نائب للمحتوى 2"/>
          <p:cNvSpPr>
            <a:spLocks noGrp="1"/>
          </p:cNvSpPr>
          <p:nvPr>
            <p:ph idx="1"/>
          </p:nvPr>
        </p:nvSpPr>
        <p:spPr/>
        <p:txBody>
          <a:bodyPr>
            <a:normAutofit/>
          </a:bodyPr>
          <a:lstStyle/>
          <a:p>
            <a:r>
              <a:rPr lang="ar-SA" sz="4400" dirty="0" smtClean="0"/>
              <a:t>هو عملية مساعدة الفرد في اختيار مهنته ،بما يتلاءم مع استعداداته وقدراته وميولة وطموحاته وظروفه الاجتماعية وجنسه ، والاعداد والتأهيل لها ، والدخول في العمل ، والتقدم والترقي فيه ، وتحقيق افضل مستوى ممكن من التوافق المهني .</a:t>
            </a:r>
            <a:endParaRPr lang="ar-SA" sz="4400" dirty="0"/>
          </a:p>
        </p:txBody>
      </p:sp>
    </p:spTree>
    <p:extLst>
      <p:ext uri="{BB962C8B-B14F-4D97-AF65-F5344CB8AC3E}">
        <p14:creationId xmlns:p14="http://schemas.microsoft.com/office/powerpoint/2010/main" val="36273452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smtClean="0"/>
              <a:t>اهداف التوجيه والارشاد المهني </a:t>
            </a:r>
            <a:endParaRPr lang="ar-SA" b="1" dirty="0"/>
          </a:p>
        </p:txBody>
      </p:sp>
      <p:sp>
        <p:nvSpPr>
          <p:cNvPr id="3" name="عنصر نائب للمحتوى 2"/>
          <p:cNvSpPr>
            <a:spLocks noGrp="1"/>
          </p:cNvSpPr>
          <p:nvPr>
            <p:ph idx="1"/>
          </p:nvPr>
        </p:nvSpPr>
        <p:spPr>
          <a:xfrm>
            <a:off x="457200" y="1935480"/>
            <a:ext cx="8435280" cy="4389120"/>
          </a:xfrm>
        </p:spPr>
        <p:txBody>
          <a:bodyPr/>
          <a:lstStyle/>
          <a:p>
            <a:pPr>
              <a:lnSpc>
                <a:spcPct val="200000"/>
              </a:lnSpc>
            </a:pPr>
            <a:r>
              <a:rPr lang="ar-SA" dirty="0" smtClean="0"/>
              <a:t>1- مساعده الفرد على اختيار مهنه معينة وفقا لقدراته وطموحة .</a:t>
            </a:r>
          </a:p>
          <a:p>
            <a:pPr>
              <a:lnSpc>
                <a:spcPct val="200000"/>
              </a:lnSpc>
            </a:pPr>
            <a:r>
              <a:rPr lang="ar-SA" dirty="0" smtClean="0"/>
              <a:t>2- مواجهة المشكلات التي تعترض الفرد في عملة وفى علاقته مع زملائه وفى تطلعاته لتحقيق الرضا المهني مما يزيد من فعاليته في عمله .</a:t>
            </a:r>
          </a:p>
          <a:p>
            <a:pPr>
              <a:lnSpc>
                <a:spcPct val="200000"/>
              </a:lnSpc>
            </a:pPr>
            <a:r>
              <a:rPr lang="ar-SA" dirty="0" smtClean="0"/>
              <a:t>3- اعداد الفرد لمهنته وذلك بتزويده بالخبرات النظرية والعملية ، وإكسابه المهارات الخاصة لمتابعة التقدم العلمي والتكنولوجي المتعلقة بالمهنة </a:t>
            </a:r>
            <a:endParaRPr lang="ar-SA" dirty="0"/>
          </a:p>
        </p:txBody>
      </p:sp>
    </p:spTree>
    <p:extLst>
      <p:ext uri="{BB962C8B-B14F-4D97-AF65-F5344CB8AC3E}">
        <p14:creationId xmlns:p14="http://schemas.microsoft.com/office/powerpoint/2010/main" val="316672129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 calcmode="lin" valueType="num">
                                      <p:cBhvr additive="base">
                                        <p:cTn id="19"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2" end="2"/>
                                            </p:txEl>
                                          </p:spTgt>
                                        </p:tgtEl>
                                        <p:attrNameLst>
                                          <p:attrName>style.visibility</p:attrName>
                                        </p:attrNameLst>
                                      </p:cBhvr>
                                      <p:to>
                                        <p:strVal val="visible"/>
                                      </p:to>
                                    </p:set>
                                    <p:anim calcmode="lin" valueType="num">
                                      <p:cBhvr additive="base">
                                        <p:cTn id="25"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60648"/>
            <a:ext cx="8229600" cy="1008112"/>
          </a:xfrm>
        </p:spPr>
        <p:txBody>
          <a:bodyPr>
            <a:normAutofit/>
          </a:bodyPr>
          <a:lstStyle/>
          <a:p>
            <a:pPr algn="ctr"/>
            <a:r>
              <a:rPr lang="ar-SA" b="1" dirty="0" smtClean="0"/>
              <a:t>خدمات الارشاد المهني </a:t>
            </a:r>
            <a:endParaRPr lang="ar-SA" b="1" dirty="0"/>
          </a:p>
        </p:txBody>
      </p:sp>
      <p:sp>
        <p:nvSpPr>
          <p:cNvPr id="3" name="عنصر نائب للمحتوى 2"/>
          <p:cNvSpPr>
            <a:spLocks noGrp="1"/>
          </p:cNvSpPr>
          <p:nvPr>
            <p:ph idx="1"/>
          </p:nvPr>
        </p:nvSpPr>
        <p:spPr>
          <a:xfrm>
            <a:off x="457200" y="1340768"/>
            <a:ext cx="8229600" cy="4983832"/>
          </a:xfrm>
        </p:spPr>
        <p:txBody>
          <a:bodyPr/>
          <a:lstStyle/>
          <a:p>
            <a:r>
              <a:rPr lang="ar-SA" dirty="0" smtClean="0"/>
              <a:t> </a:t>
            </a:r>
            <a:r>
              <a:rPr lang="ar-SA" b="1" dirty="0" smtClean="0">
                <a:solidFill>
                  <a:srgbClr val="FF0000"/>
                </a:solidFill>
              </a:rPr>
              <a:t>1- التربية المهنية </a:t>
            </a:r>
            <a:r>
              <a:rPr lang="ar-SA" dirty="0" smtClean="0"/>
              <a:t>: </a:t>
            </a:r>
          </a:p>
          <a:p>
            <a:pPr marL="0" indent="0">
              <a:buNone/>
            </a:pPr>
            <a:r>
              <a:rPr lang="ar-SA" dirty="0"/>
              <a:t> </a:t>
            </a:r>
            <a:r>
              <a:rPr lang="ar-SA" dirty="0" smtClean="0"/>
              <a:t>تتضمن برنامجا تعليميا مهنيا يدور حول تيسير المعلومات  عن المهن بأنواعها ومتطلبات كل منها سواء متطلبات عقلية او جسمية ، وكذلك يتضمن بيئة العمل جغرافيا وبشريا ونظام الاجور ونظام الترقي والعمل مستقبلا  واحتمالات سوق العمل .</a:t>
            </a:r>
          </a:p>
          <a:p>
            <a:pPr marL="0" indent="0">
              <a:buNone/>
            </a:pPr>
            <a:endParaRPr lang="ar-SA" dirty="0" smtClean="0"/>
          </a:p>
          <a:p>
            <a:pPr marL="0" indent="0">
              <a:buNone/>
            </a:pPr>
            <a:r>
              <a:rPr lang="ar-SA" b="1" dirty="0" smtClean="0">
                <a:solidFill>
                  <a:srgbClr val="FF0000"/>
                </a:solidFill>
              </a:rPr>
              <a:t>2- تحليل العامل : </a:t>
            </a:r>
          </a:p>
          <a:p>
            <a:pPr marL="0" indent="0">
              <a:buNone/>
            </a:pPr>
            <a:r>
              <a:rPr lang="ar-SA" dirty="0"/>
              <a:t> </a:t>
            </a:r>
            <a:r>
              <a:rPr lang="ar-SA" dirty="0" smtClean="0"/>
              <a:t>ويهدف الى فهم شخصية العامل واستعداداته وقدراته وامكاناته وميوله واتجاهاته ونواحي قوته وقصوره .</a:t>
            </a:r>
            <a:endParaRPr lang="ar-SA" dirty="0"/>
          </a:p>
        </p:txBody>
      </p:sp>
    </p:spTree>
    <p:extLst>
      <p:ext uri="{BB962C8B-B14F-4D97-AF65-F5344CB8AC3E}">
        <p14:creationId xmlns:p14="http://schemas.microsoft.com/office/powerpoint/2010/main" val="328860862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par>
                                <p:cTn id="15" presetID="2" presetClass="entr" presetSubtype="4" fill="hold" nodeType="with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 calcmode="lin" valueType="num">
                                      <p:cBhvr additive="base">
                                        <p:cTn id="1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2" presetClass="entr" presetSubtype="4" fill="hold"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 calcmode="lin" valueType="num">
                                      <p:cBhvr additive="base">
                                        <p:cTn id="23"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4" dur="500" fill="hold"/>
                                        <p:tgtEl>
                                          <p:spTgt spid="3">
                                            <p:txEl>
                                              <p:pRg st="3" end="3"/>
                                            </p:txEl>
                                          </p:spTgt>
                                        </p:tgtEl>
                                        <p:attrNameLst>
                                          <p:attrName>ppt_y</p:attrName>
                                        </p:attrNameLst>
                                      </p:cBhvr>
                                      <p:tavLst>
                                        <p:tav tm="0">
                                          <p:val>
                                            <p:strVal val="1+#ppt_h/2"/>
                                          </p:val>
                                        </p:tav>
                                        <p:tav tm="100000">
                                          <p:val>
                                            <p:strVal val="#ppt_y"/>
                                          </p:val>
                                        </p:tav>
                                      </p:tavLst>
                                    </p:anim>
                                  </p:childTnLst>
                                </p:cTn>
                              </p:par>
                              <p:par>
                                <p:cTn id="25" presetID="2" presetClass="entr" presetSubtype="4" fill="hold" nodeType="with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 calcmode="lin" valueType="num">
                                      <p:cBhvr additive="base">
                                        <p:cTn id="27"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8"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76672"/>
            <a:ext cx="8229600" cy="5847928"/>
          </a:xfrm>
        </p:spPr>
        <p:txBody>
          <a:bodyPr/>
          <a:lstStyle/>
          <a:p>
            <a:r>
              <a:rPr lang="ar-SA" b="1" dirty="0" smtClean="0">
                <a:solidFill>
                  <a:srgbClr val="FF0000"/>
                </a:solidFill>
              </a:rPr>
              <a:t>3- تحليل العمل :</a:t>
            </a:r>
          </a:p>
          <a:p>
            <a:r>
              <a:rPr lang="ar-SA" dirty="0" smtClean="0"/>
              <a:t>ويتم ذلك لتحديد متطلبات العمل من المهارات العقلية والجسمية ، وميادينه وطبيعته وظروفه وعوامل النجاح والتقدم فبه ومستقبلة ، وكذلك يشمل تحليل العمل الاجهزة والمعدات واحتمالات الخطر والنواحي الصحية .</a:t>
            </a:r>
          </a:p>
          <a:p>
            <a:endParaRPr lang="ar-SA" dirty="0" smtClean="0"/>
          </a:p>
          <a:p>
            <a:r>
              <a:rPr lang="ar-SA" b="1" dirty="0" smtClean="0">
                <a:solidFill>
                  <a:srgbClr val="FF0000"/>
                </a:solidFill>
              </a:rPr>
              <a:t>4- الاختيار المهني : </a:t>
            </a:r>
          </a:p>
          <a:p>
            <a:r>
              <a:rPr lang="ar-SA" dirty="0" smtClean="0"/>
              <a:t>يهتم الارشاد المهني بمساعدة الفرد في اتخاذ القرارات الخاصة بالاختيار المهني واللازمة للتخطيط للمستقبل المهني .</a:t>
            </a:r>
          </a:p>
          <a:p>
            <a:endParaRPr lang="ar-SA" dirty="0" smtClean="0"/>
          </a:p>
          <a:p>
            <a:r>
              <a:rPr lang="ar-SA" b="1" dirty="0" smtClean="0">
                <a:solidFill>
                  <a:srgbClr val="FF0000"/>
                </a:solidFill>
              </a:rPr>
              <a:t>5- التأهيل والتدريب المهني :</a:t>
            </a:r>
          </a:p>
          <a:p>
            <a:r>
              <a:rPr lang="ar-SA" dirty="0" smtClean="0"/>
              <a:t>يهدف الى اكساب المهارات الخاصة الضرورية للنجاح في مهنة معينة .</a:t>
            </a:r>
            <a:endParaRPr lang="ar-SA" dirty="0"/>
          </a:p>
        </p:txBody>
      </p:sp>
    </p:spTree>
    <p:extLst>
      <p:ext uri="{BB962C8B-B14F-4D97-AF65-F5344CB8AC3E}">
        <p14:creationId xmlns:p14="http://schemas.microsoft.com/office/powerpoint/2010/main" val="10441077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par>
                                <p:cTn id="9" presetID="2" presetClass="entr" presetSubtype="4" fill="hold" nodeType="with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anim calcmode="lin" valueType="num">
                                      <p:cBhvr additive="base">
                                        <p:cTn id="11"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3" fill="hold">
                      <p:stCondLst>
                        <p:cond delay="indefinite"/>
                      </p:stCondLst>
                      <p:childTnLst>
                        <p:par>
                          <p:cTn id="14" fill="hold">
                            <p:stCondLst>
                              <p:cond delay="0"/>
                            </p:stCondLst>
                            <p:childTnLst>
                              <p:par>
                                <p:cTn id="15" presetID="2" presetClass="entr" presetSubtype="4"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 calcmode="lin" valueType="num">
                                      <p:cBhvr additive="base">
                                        <p:cTn id="17"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18" dur="500" fill="hold"/>
                                        <p:tgtEl>
                                          <p:spTgt spid="3">
                                            <p:txEl>
                                              <p:pRg st="3" end="3"/>
                                            </p:txEl>
                                          </p:spTgt>
                                        </p:tgtEl>
                                        <p:attrNameLst>
                                          <p:attrName>ppt_y</p:attrName>
                                        </p:attrNameLst>
                                      </p:cBhvr>
                                      <p:tavLst>
                                        <p:tav tm="0">
                                          <p:val>
                                            <p:strVal val="1+#ppt_h/2"/>
                                          </p:val>
                                        </p:tav>
                                        <p:tav tm="100000">
                                          <p:val>
                                            <p:strVal val="#ppt_y"/>
                                          </p:val>
                                        </p:tav>
                                      </p:tavLst>
                                    </p:anim>
                                  </p:childTnLst>
                                </p:cTn>
                              </p:par>
                              <p:par>
                                <p:cTn id="19" presetID="2" presetClass="entr" presetSubtype="4" fill="hold" nodeType="with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 calcmode="lin" valueType="num">
                                      <p:cBhvr additive="base">
                                        <p:cTn id="2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3" fill="hold">
                      <p:stCondLst>
                        <p:cond delay="indefinite"/>
                      </p:stCondLst>
                      <p:childTnLst>
                        <p:par>
                          <p:cTn id="24" fill="hold">
                            <p:stCondLst>
                              <p:cond delay="0"/>
                            </p:stCondLst>
                            <p:childTnLst>
                              <p:par>
                                <p:cTn id="25" presetID="2" presetClass="entr" presetSubtype="4" fill="hold" nodeType="clickEffect">
                                  <p:stCondLst>
                                    <p:cond delay="0"/>
                                  </p:stCondLst>
                                  <p:childTnLst>
                                    <p:set>
                                      <p:cBhvr>
                                        <p:cTn id="26" dur="1" fill="hold">
                                          <p:stCondLst>
                                            <p:cond delay="0"/>
                                          </p:stCondLst>
                                        </p:cTn>
                                        <p:tgtEl>
                                          <p:spTgt spid="3">
                                            <p:txEl>
                                              <p:pRg st="6" end="6"/>
                                            </p:txEl>
                                          </p:spTgt>
                                        </p:tgtEl>
                                        <p:attrNameLst>
                                          <p:attrName>style.visibility</p:attrName>
                                        </p:attrNameLst>
                                      </p:cBhvr>
                                      <p:to>
                                        <p:strVal val="visible"/>
                                      </p:to>
                                    </p:set>
                                    <p:anim calcmode="lin" valueType="num">
                                      <p:cBhvr additive="base">
                                        <p:cTn id="27"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8" dur="500" fill="hold"/>
                                        <p:tgtEl>
                                          <p:spTgt spid="3">
                                            <p:txEl>
                                              <p:pRg st="6" end="6"/>
                                            </p:txEl>
                                          </p:spTgt>
                                        </p:tgtEl>
                                        <p:attrNameLst>
                                          <p:attrName>ppt_y</p:attrName>
                                        </p:attrNameLst>
                                      </p:cBhvr>
                                      <p:tavLst>
                                        <p:tav tm="0">
                                          <p:val>
                                            <p:strVal val="1+#ppt_h/2"/>
                                          </p:val>
                                        </p:tav>
                                        <p:tav tm="100000">
                                          <p:val>
                                            <p:strVal val="#ppt_y"/>
                                          </p:val>
                                        </p:tav>
                                      </p:tavLst>
                                    </p:anim>
                                  </p:childTnLst>
                                </p:cTn>
                              </p:par>
                              <p:par>
                                <p:cTn id="29" presetID="2" presetClass="entr" presetSubtype="4" fill="hold" nodeType="withEffect">
                                  <p:stCondLst>
                                    <p:cond delay="0"/>
                                  </p:stCondLst>
                                  <p:childTnLst>
                                    <p:set>
                                      <p:cBhvr>
                                        <p:cTn id="30" dur="1" fill="hold">
                                          <p:stCondLst>
                                            <p:cond delay="0"/>
                                          </p:stCondLst>
                                        </p:cTn>
                                        <p:tgtEl>
                                          <p:spTgt spid="3">
                                            <p:txEl>
                                              <p:pRg st="7" end="7"/>
                                            </p:txEl>
                                          </p:spTgt>
                                        </p:tgtEl>
                                        <p:attrNameLst>
                                          <p:attrName>style.visibility</p:attrName>
                                        </p:attrNameLst>
                                      </p:cBhvr>
                                      <p:to>
                                        <p:strVal val="visible"/>
                                      </p:to>
                                    </p:set>
                                    <p:anim calcmode="lin" valueType="num">
                                      <p:cBhvr additive="base">
                                        <p:cTn id="31"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8229600" cy="5775920"/>
          </a:xfrm>
        </p:spPr>
        <p:txBody>
          <a:bodyPr>
            <a:normAutofit lnSpcReduction="10000"/>
          </a:bodyPr>
          <a:lstStyle/>
          <a:p>
            <a:r>
              <a:rPr lang="ar-SA" b="1" dirty="0" smtClean="0">
                <a:solidFill>
                  <a:srgbClr val="FF0000"/>
                </a:solidFill>
              </a:rPr>
              <a:t>6- التدريب المهني:</a:t>
            </a:r>
          </a:p>
          <a:p>
            <a:r>
              <a:rPr lang="ar-SA" dirty="0" smtClean="0"/>
              <a:t>وهى البرامج التدريبية المصاحبة للأداء المهني لرفع الكفاءة المهنية .</a:t>
            </a:r>
          </a:p>
          <a:p>
            <a:endParaRPr lang="ar-SA" dirty="0" smtClean="0"/>
          </a:p>
          <a:p>
            <a:r>
              <a:rPr lang="ar-SA" b="1" dirty="0" smtClean="0">
                <a:solidFill>
                  <a:srgbClr val="FF0000"/>
                </a:solidFill>
              </a:rPr>
              <a:t>7- التشغيل :</a:t>
            </a:r>
          </a:p>
          <a:p>
            <a:r>
              <a:rPr lang="ar-SA" dirty="0" smtClean="0"/>
              <a:t>ويبدأ بعملية المساعدة في البحث عن العمل وظروفه المناسبة .</a:t>
            </a:r>
          </a:p>
          <a:p>
            <a:endParaRPr lang="ar-SA" dirty="0" smtClean="0"/>
          </a:p>
          <a:p>
            <a:r>
              <a:rPr lang="ar-SA" b="1" dirty="0" smtClean="0">
                <a:solidFill>
                  <a:srgbClr val="FF0000"/>
                </a:solidFill>
              </a:rPr>
              <a:t>8- الترقي :</a:t>
            </a:r>
          </a:p>
          <a:p>
            <a:r>
              <a:rPr lang="ar-SA" dirty="0" smtClean="0"/>
              <a:t>تساعد برامج الارشاد المهني على التقدم والترقي الراسي في العمل .</a:t>
            </a:r>
          </a:p>
          <a:p>
            <a:endParaRPr lang="ar-SA" dirty="0" smtClean="0"/>
          </a:p>
          <a:p>
            <a:r>
              <a:rPr lang="ar-SA" b="1" dirty="0" smtClean="0">
                <a:solidFill>
                  <a:srgbClr val="FF0000"/>
                </a:solidFill>
              </a:rPr>
              <a:t>9- التوافق المهني :</a:t>
            </a:r>
          </a:p>
          <a:p>
            <a:r>
              <a:rPr lang="ar-SA" dirty="0" smtClean="0"/>
              <a:t>ويتم ذلك من خلال البرامج التي تزيد من تقبل الافراد للعمل ورفع مستوى التوافق الاجتماعي مع الزملاء </a:t>
            </a:r>
          </a:p>
          <a:p>
            <a:r>
              <a:rPr lang="ar-SA" dirty="0" smtClean="0"/>
              <a:t> </a:t>
            </a:r>
          </a:p>
          <a:p>
            <a:endParaRPr lang="ar-SA" dirty="0"/>
          </a:p>
        </p:txBody>
      </p:sp>
    </p:spTree>
    <p:extLst>
      <p:ext uri="{BB962C8B-B14F-4D97-AF65-F5344CB8AC3E}">
        <p14:creationId xmlns:p14="http://schemas.microsoft.com/office/powerpoint/2010/main" val="3020352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anim calcmode="lin" valueType="num">
                                      <p:cBhvr additive="base">
                                        <p:cTn id="31"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7" end="7"/>
                                            </p:txEl>
                                          </p:spTgt>
                                        </p:tgtEl>
                                        <p:attrNameLst>
                                          <p:attrName>style.visibility</p:attrName>
                                        </p:attrNameLst>
                                      </p:cBhvr>
                                      <p:to>
                                        <p:strVal val="visible"/>
                                      </p:to>
                                    </p:set>
                                    <p:anim calcmode="lin" valueType="num">
                                      <p:cBhvr additive="base">
                                        <p:cTn id="37"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9" end="9"/>
                                            </p:txEl>
                                          </p:spTgt>
                                        </p:tgtEl>
                                        <p:attrNameLst>
                                          <p:attrName>style.visibility</p:attrName>
                                        </p:attrNameLst>
                                      </p:cBhvr>
                                      <p:to>
                                        <p:strVal val="visible"/>
                                      </p:to>
                                    </p:set>
                                    <p:anim calcmode="lin" valueType="num">
                                      <p:cBhvr additive="base">
                                        <p:cTn id="43" dur="500" fill="hold"/>
                                        <p:tgtEl>
                                          <p:spTgt spid="3">
                                            <p:txEl>
                                              <p:pRg st="9" end="9"/>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9" end="9"/>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3">
                                            <p:txEl>
                                              <p:pRg st="10" end="10"/>
                                            </p:txEl>
                                          </p:spTgt>
                                        </p:tgtEl>
                                        <p:attrNameLst>
                                          <p:attrName>style.visibility</p:attrName>
                                        </p:attrNameLst>
                                      </p:cBhvr>
                                      <p:to>
                                        <p:strVal val="visible"/>
                                      </p:to>
                                    </p:set>
                                    <p:anim calcmode="lin" valueType="num">
                                      <p:cBhvr additive="base">
                                        <p:cTn id="49" dur="500" fill="hold"/>
                                        <p:tgtEl>
                                          <p:spTgt spid="3">
                                            <p:txEl>
                                              <p:pRg st="10" end="10"/>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10" end="10"/>
                                            </p:txEl>
                                          </p:spTgt>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3">
                                            <p:txEl>
                                              <p:pRg st="11" end="11"/>
                                            </p:txEl>
                                          </p:spTgt>
                                        </p:tgtEl>
                                        <p:attrNameLst>
                                          <p:attrName>style.visibility</p:attrName>
                                        </p:attrNameLst>
                                      </p:cBhvr>
                                      <p:to>
                                        <p:strVal val="visible"/>
                                      </p:to>
                                    </p:set>
                                    <p:anim calcmode="lin" valueType="num">
                                      <p:cBhvr additive="base">
                                        <p:cTn id="55" dur="500" fill="hold"/>
                                        <p:tgtEl>
                                          <p:spTgt spid="3">
                                            <p:txEl>
                                              <p:pRg st="11" end="11"/>
                                            </p:txEl>
                                          </p:spTgt>
                                        </p:tgtEl>
                                        <p:attrNameLst>
                                          <p:attrName>ppt_x</p:attrName>
                                        </p:attrNameLst>
                                      </p:cBhvr>
                                      <p:tavLst>
                                        <p:tav tm="0">
                                          <p:val>
                                            <p:strVal val="#ppt_x"/>
                                          </p:val>
                                        </p:tav>
                                        <p:tav tm="100000">
                                          <p:val>
                                            <p:strVal val="#ppt_x"/>
                                          </p:val>
                                        </p:tav>
                                      </p:tavLst>
                                    </p:anim>
                                    <p:anim calcmode="lin" valueType="num">
                                      <p:cBhvr additive="base">
                                        <p:cTn id="56" dur="500" fill="hold"/>
                                        <p:tgtEl>
                                          <p:spTgt spid="3">
                                            <p:txEl>
                                              <p:pRg st="11" end="1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15257" y="404664"/>
            <a:ext cx="8229600" cy="1398881"/>
          </a:xfrm>
        </p:spPr>
        <p:txBody>
          <a:bodyPr>
            <a:normAutofit fontScale="90000"/>
          </a:bodyPr>
          <a:lstStyle/>
          <a:p>
            <a:pPr algn="r"/>
            <a:r>
              <a:rPr lang="ar-SA" sz="6000" dirty="0" smtClean="0">
                <a:solidFill>
                  <a:srgbClr val="C00000"/>
                </a:solidFill>
              </a:rPr>
              <a:t>:</a:t>
            </a:r>
            <a:r>
              <a:rPr lang="ar-SA" dirty="0" smtClean="0"/>
              <a:t> </a:t>
            </a:r>
            <a:r>
              <a:rPr lang="ar-SA" dirty="0"/>
              <a:t/>
            </a:r>
            <a:br>
              <a:rPr lang="ar-SA" dirty="0"/>
            </a:br>
            <a:r>
              <a:rPr lang="ar-SA" dirty="0" smtClean="0"/>
              <a:t> </a:t>
            </a:r>
            <a:r>
              <a:rPr lang="ar-SA" b="1" dirty="0" smtClean="0">
                <a:solidFill>
                  <a:srgbClr val="C00000"/>
                </a:solidFill>
              </a:rPr>
              <a:t>من الحالات التي يمكن </a:t>
            </a:r>
            <a:r>
              <a:rPr lang="ar-SA" dirty="0" smtClean="0">
                <a:solidFill>
                  <a:srgbClr val="C00000"/>
                </a:solidFill>
              </a:rPr>
              <a:t>ا</a:t>
            </a:r>
            <a:r>
              <a:rPr lang="ar-SA" b="1" dirty="0" smtClean="0">
                <a:solidFill>
                  <a:srgbClr val="C00000"/>
                </a:solidFill>
              </a:rPr>
              <a:t>ستخدم الارشاد المهني فيها:</a:t>
            </a:r>
            <a:endParaRPr lang="ar-SA" b="1" dirty="0">
              <a:solidFill>
                <a:srgbClr val="C00000"/>
              </a:solidFill>
            </a:endParaRPr>
          </a:p>
        </p:txBody>
      </p:sp>
      <p:sp>
        <p:nvSpPr>
          <p:cNvPr id="3" name="عنصر نائب للمحتوى 2"/>
          <p:cNvSpPr>
            <a:spLocks noGrp="1"/>
          </p:cNvSpPr>
          <p:nvPr>
            <p:ph idx="1"/>
          </p:nvPr>
        </p:nvSpPr>
        <p:spPr/>
        <p:txBody>
          <a:bodyPr>
            <a:normAutofit/>
          </a:bodyPr>
          <a:lstStyle/>
          <a:p>
            <a:r>
              <a:rPr lang="ar-SA" dirty="0" smtClean="0"/>
              <a:t>1</a:t>
            </a:r>
            <a:r>
              <a:rPr lang="ar-SA" b="1" dirty="0"/>
              <a:t>) الإرشاد المهني في المدارس .</a:t>
            </a:r>
          </a:p>
          <a:p>
            <a:r>
              <a:rPr lang="ar-SA" b="1" dirty="0"/>
              <a:t>2) الإرشاد المهني في المؤسسات المهنية .</a:t>
            </a:r>
          </a:p>
          <a:p>
            <a:r>
              <a:rPr lang="ar-SA" b="1" dirty="0"/>
              <a:t>3) إرشاد أولياء أمور الطلاب لمساعدتهم في إرشاد أولادهم دراسياً ومهنياً .</a:t>
            </a:r>
          </a:p>
          <a:p>
            <a:r>
              <a:rPr lang="ar-SA" b="1" dirty="0"/>
              <a:t>4) المشكلات المشتركة من مثل مشكلات التوافق الاجتماعي والمهني .</a:t>
            </a:r>
          </a:p>
          <a:p>
            <a:r>
              <a:rPr lang="ar-SA" b="1" dirty="0"/>
              <a:t>5) حالات التمركز حول الذات والانطواء والخجل والشعور بالنقص .</a:t>
            </a:r>
          </a:p>
          <a:p>
            <a:r>
              <a:rPr lang="ar-SA" b="1" smtClean="0"/>
              <a:t>6) </a:t>
            </a:r>
            <a:r>
              <a:rPr lang="ar-SA" b="1" dirty="0"/>
              <a:t>استخدامه وقائياً لمنع تطور المشكلات التي تواجه الأفراد ،سواء أكانت تلك المشكلات مهنية أو دراسية أو نفسية ...الخ.</a:t>
            </a:r>
          </a:p>
          <a:p>
            <a:endParaRPr lang="ar-SA" b="1" dirty="0"/>
          </a:p>
        </p:txBody>
      </p:sp>
    </p:spTree>
    <p:extLst>
      <p:ext uri="{BB962C8B-B14F-4D97-AF65-F5344CB8AC3E}">
        <p14:creationId xmlns:p14="http://schemas.microsoft.com/office/powerpoint/2010/main" val="17898582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 calcmode="lin" valueType="num">
                                      <p:cBhvr additive="base">
                                        <p:cTn id="19"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2" end="2"/>
                                            </p:txEl>
                                          </p:spTgt>
                                        </p:tgtEl>
                                        <p:attrNameLst>
                                          <p:attrName>style.visibility</p:attrName>
                                        </p:attrNameLst>
                                      </p:cBhvr>
                                      <p:to>
                                        <p:strVal val="visible"/>
                                      </p:to>
                                    </p:set>
                                    <p:anim calcmode="lin" valueType="num">
                                      <p:cBhvr additive="base">
                                        <p:cTn id="25"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3" end="3"/>
                                            </p:txEl>
                                          </p:spTgt>
                                        </p:tgtEl>
                                        <p:attrNameLst>
                                          <p:attrName>style.visibility</p:attrName>
                                        </p:attrNameLst>
                                      </p:cBhvr>
                                      <p:to>
                                        <p:strVal val="visible"/>
                                      </p:to>
                                    </p:set>
                                    <p:anim calcmode="lin" valueType="num">
                                      <p:cBhvr additive="base">
                                        <p:cTn id="31"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nodeType="clickEffect">
                                  <p:stCondLst>
                                    <p:cond delay="0"/>
                                  </p:stCondLst>
                                  <p:childTnLst>
                                    <p:set>
                                      <p:cBhvr>
                                        <p:cTn id="36" dur="1" fill="hold">
                                          <p:stCondLst>
                                            <p:cond delay="0"/>
                                          </p:stCondLst>
                                        </p:cTn>
                                        <p:tgtEl>
                                          <p:spTgt spid="3">
                                            <p:txEl>
                                              <p:pRg st="4" end="4"/>
                                            </p:txEl>
                                          </p:spTgt>
                                        </p:tgtEl>
                                        <p:attrNameLst>
                                          <p:attrName>style.visibility</p:attrName>
                                        </p:attrNameLst>
                                      </p:cBhvr>
                                      <p:to>
                                        <p:strVal val="visible"/>
                                      </p:to>
                                    </p:set>
                                    <p:anim calcmode="lin" valueType="num">
                                      <p:cBhvr additive="base">
                                        <p:cTn id="37"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nodeType="clickEffect">
                                  <p:stCondLst>
                                    <p:cond delay="0"/>
                                  </p:stCondLst>
                                  <p:childTnLst>
                                    <p:set>
                                      <p:cBhvr>
                                        <p:cTn id="42" dur="1" fill="hold">
                                          <p:stCondLst>
                                            <p:cond delay="0"/>
                                          </p:stCondLst>
                                        </p:cTn>
                                        <p:tgtEl>
                                          <p:spTgt spid="3">
                                            <p:txEl>
                                              <p:pRg st="5" end="5"/>
                                            </p:txEl>
                                          </p:spTgt>
                                        </p:tgtEl>
                                        <p:attrNameLst>
                                          <p:attrName>style.visibility</p:attrName>
                                        </p:attrNameLst>
                                      </p:cBhvr>
                                      <p:to>
                                        <p:strVal val="visible"/>
                                      </p:to>
                                    </p:set>
                                    <p:anim calcmode="lin" valueType="num">
                                      <p:cBhvr additive="base">
                                        <p:cTn id="43"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smtClean="0"/>
              <a:t>اهداف التوجيه والارشاد </a:t>
            </a:r>
            <a:endParaRPr lang="ar-SA" b="1" dirty="0"/>
          </a:p>
        </p:txBody>
      </p:sp>
      <p:sp>
        <p:nvSpPr>
          <p:cNvPr id="3" name="عنصر نائب للمحتوى 2"/>
          <p:cNvSpPr>
            <a:spLocks noGrp="1"/>
          </p:cNvSpPr>
          <p:nvPr>
            <p:ph idx="1"/>
          </p:nvPr>
        </p:nvSpPr>
        <p:spPr/>
        <p:txBody>
          <a:bodyPr>
            <a:normAutofit fontScale="70000" lnSpcReduction="20000"/>
          </a:bodyPr>
          <a:lstStyle/>
          <a:p>
            <a:r>
              <a:rPr lang="ar-SA" sz="4600" b="1" u="sng" dirty="0" smtClean="0">
                <a:solidFill>
                  <a:schemeClr val="accent1">
                    <a:lumMod val="60000"/>
                    <a:lumOff val="40000"/>
                  </a:schemeClr>
                </a:solidFill>
              </a:rPr>
              <a:t>اولا : تحقيق الذات </a:t>
            </a:r>
          </a:p>
          <a:p>
            <a:endParaRPr lang="ar-SA" dirty="0"/>
          </a:p>
          <a:p>
            <a:pPr marL="0" indent="0">
              <a:buNone/>
            </a:pPr>
            <a:r>
              <a:rPr lang="ar-SA" sz="4100" dirty="0">
                <a:solidFill>
                  <a:schemeClr val="accent1">
                    <a:lumMod val="60000"/>
                    <a:lumOff val="40000"/>
                  </a:schemeClr>
                </a:solidFill>
              </a:rPr>
              <a:t>حيث يهدف التوجيه والارشاد الى تحقيق توافق الفرد مع ذاته ، أي انه يعمل على تنمية فهم الذات وفهم الاستعدادات والامكانات ، وتحقيق قدرة الفرد على توجيه حياته بنفسة وبصيرته وكفاية في حدود  المعايير الاجتماعية  </a:t>
            </a:r>
          </a:p>
          <a:p>
            <a:pPr marL="0" indent="0">
              <a:buNone/>
            </a:pPr>
            <a:endParaRPr lang="ar-SA" sz="4100" dirty="0" smtClean="0">
              <a:solidFill>
                <a:schemeClr val="accent1">
                  <a:lumMod val="60000"/>
                  <a:lumOff val="40000"/>
                </a:schemeClr>
              </a:solidFill>
            </a:endParaRPr>
          </a:p>
          <a:p>
            <a:endParaRPr lang="ar-SA" dirty="0"/>
          </a:p>
          <a:p>
            <a:endParaRPr lang="ar-SA" dirty="0"/>
          </a:p>
          <a:p>
            <a:endParaRPr lang="ar-SA" dirty="0" smtClean="0"/>
          </a:p>
          <a:p>
            <a:endParaRPr lang="ar-SA" dirty="0"/>
          </a:p>
          <a:p>
            <a:endParaRPr lang="ar-SA" dirty="0" smtClean="0"/>
          </a:p>
          <a:p>
            <a:pPr marL="0" indent="0">
              <a:buNone/>
            </a:pPr>
            <a:r>
              <a:rPr lang="ar-SA" dirty="0"/>
              <a:t> </a:t>
            </a:r>
            <a:r>
              <a:rPr lang="ar-SA" dirty="0" smtClean="0"/>
              <a:t>           </a:t>
            </a:r>
            <a:endParaRPr lang="ar-SA" dirty="0"/>
          </a:p>
        </p:txBody>
      </p:sp>
    </p:spTree>
    <p:extLst>
      <p:ext uri="{BB962C8B-B14F-4D97-AF65-F5344CB8AC3E}">
        <p14:creationId xmlns:p14="http://schemas.microsoft.com/office/powerpoint/2010/main" val="42866863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476672"/>
            <a:ext cx="7859216" cy="720080"/>
          </a:xfrm>
        </p:spPr>
        <p:txBody>
          <a:bodyPr>
            <a:normAutofit fontScale="90000"/>
          </a:bodyPr>
          <a:lstStyle/>
          <a:p>
            <a:pPr algn="r"/>
            <a:r>
              <a:rPr lang="ar-SA" sz="5400" b="1" dirty="0" smtClean="0"/>
              <a:t>:</a:t>
            </a:r>
            <a:r>
              <a:rPr lang="ar-SA" sz="4800" b="1" dirty="0" smtClean="0"/>
              <a:t>ثانيا </a:t>
            </a:r>
            <a:r>
              <a:rPr lang="ar-SA" sz="4800" b="1" dirty="0"/>
              <a:t>:تحقيق التوافق</a:t>
            </a:r>
            <a:endParaRPr lang="ar-SA" b="1" dirty="0"/>
          </a:p>
        </p:txBody>
      </p:sp>
      <p:sp>
        <p:nvSpPr>
          <p:cNvPr id="3" name="عنصر نائب للمحتوى 2"/>
          <p:cNvSpPr>
            <a:spLocks noGrp="1"/>
          </p:cNvSpPr>
          <p:nvPr>
            <p:ph idx="1"/>
          </p:nvPr>
        </p:nvSpPr>
        <p:spPr>
          <a:xfrm>
            <a:off x="457200" y="1268760"/>
            <a:ext cx="8229600" cy="5055840"/>
          </a:xfrm>
        </p:spPr>
        <p:txBody>
          <a:bodyPr>
            <a:normAutofit lnSpcReduction="10000"/>
          </a:bodyPr>
          <a:lstStyle/>
          <a:p>
            <a:r>
              <a:rPr lang="ar-SA" sz="2800" b="1" dirty="0" smtClean="0">
                <a:solidFill>
                  <a:srgbClr val="D60093"/>
                </a:solidFill>
              </a:rPr>
              <a:t>من </a:t>
            </a:r>
            <a:r>
              <a:rPr lang="ar-SA" sz="2800" b="1" dirty="0">
                <a:solidFill>
                  <a:srgbClr val="D60093"/>
                </a:solidFill>
              </a:rPr>
              <a:t>اهم اهداف التوجيه والارشاد تحقيق التوافق أي تناول السلوك والبيئة الطبيعية والاجتماعية بالتغيير والتعديل حتى يحدث توازن بين الفرد وبيئته ،وهذا التوازن يضمن اشباع حاجات  الفرد ومقابلة متطلبات البيئة </a:t>
            </a:r>
          </a:p>
          <a:p>
            <a:pPr marL="0" indent="0">
              <a:buNone/>
            </a:pPr>
            <a:r>
              <a:rPr lang="ar-SA" sz="2800" b="1" dirty="0">
                <a:solidFill>
                  <a:schemeClr val="accent1">
                    <a:lumMod val="60000"/>
                    <a:lumOff val="40000"/>
                  </a:schemeClr>
                </a:solidFill>
              </a:rPr>
              <a:t>ومن اهم مجالات تحقيق التوافق :</a:t>
            </a:r>
          </a:p>
          <a:p>
            <a:pPr marL="0" indent="0">
              <a:buNone/>
            </a:pPr>
            <a:r>
              <a:rPr lang="ar-SA" sz="2800" dirty="0">
                <a:solidFill>
                  <a:schemeClr val="accent1">
                    <a:lumMod val="60000"/>
                    <a:lumOff val="40000"/>
                  </a:schemeClr>
                </a:solidFill>
              </a:rPr>
              <a:t>   - </a:t>
            </a:r>
            <a:r>
              <a:rPr lang="ar-SA" sz="2800" b="1" u="sng" dirty="0">
                <a:solidFill>
                  <a:schemeClr val="accent1">
                    <a:lumMod val="60000"/>
                    <a:lumOff val="40000"/>
                  </a:schemeClr>
                </a:solidFill>
              </a:rPr>
              <a:t>التوافق الشخصي : </a:t>
            </a:r>
            <a:r>
              <a:rPr lang="ar-SA" sz="2800" dirty="0"/>
              <a:t>تحقيق السعادة والرضا عند اشباع الدوافع والحاجات </a:t>
            </a:r>
            <a:r>
              <a:rPr lang="ar-SA" sz="2800" dirty="0" smtClean="0"/>
              <a:t>  المختلفة </a:t>
            </a:r>
            <a:r>
              <a:rPr lang="ar-SA" sz="2800" dirty="0"/>
              <a:t>للفرد .</a:t>
            </a:r>
          </a:p>
          <a:p>
            <a:pPr marL="0" indent="0">
              <a:buNone/>
            </a:pPr>
            <a:r>
              <a:rPr lang="ar-SA" sz="3000" b="1" dirty="0">
                <a:solidFill>
                  <a:schemeClr val="accent1">
                    <a:lumMod val="60000"/>
                    <a:lumOff val="40000"/>
                  </a:schemeClr>
                </a:solidFill>
              </a:rPr>
              <a:t>  </a:t>
            </a:r>
            <a:r>
              <a:rPr lang="ar-SA" sz="3000" b="1" u="sng" dirty="0">
                <a:solidFill>
                  <a:schemeClr val="accent1">
                    <a:lumMod val="60000"/>
                    <a:lumOff val="40000"/>
                  </a:schemeClr>
                </a:solidFill>
              </a:rPr>
              <a:t>- التوافق التربوي </a:t>
            </a:r>
            <a:r>
              <a:rPr lang="ar-SA" sz="2800" u="sng" dirty="0">
                <a:solidFill>
                  <a:schemeClr val="accent1">
                    <a:lumMod val="60000"/>
                    <a:lumOff val="40000"/>
                  </a:schemeClr>
                </a:solidFill>
              </a:rPr>
              <a:t>: </a:t>
            </a:r>
            <a:r>
              <a:rPr lang="ar-SA" sz="2800" dirty="0"/>
              <a:t>عن طريق مساعدة الفرد في اختيار المواد الدراسية المناسبة له .</a:t>
            </a:r>
          </a:p>
          <a:p>
            <a:pPr marL="0" indent="0">
              <a:buNone/>
            </a:pPr>
            <a:r>
              <a:rPr lang="ar-SA" sz="2800" dirty="0"/>
              <a:t> </a:t>
            </a:r>
            <a:r>
              <a:rPr lang="ar-SA" sz="2800" b="1" u="sng" dirty="0">
                <a:solidFill>
                  <a:schemeClr val="accent1">
                    <a:lumMod val="60000"/>
                    <a:lumOff val="40000"/>
                  </a:schemeClr>
                </a:solidFill>
              </a:rPr>
              <a:t>- التوافق المهني : </a:t>
            </a:r>
            <a:r>
              <a:rPr lang="ar-SA" sz="2800" dirty="0"/>
              <a:t>يتضمن الاختيار المناسب للمهنة والاستعداد علميا وتدريبيا لها ، أي وضع العامل المناسب في المكان المناسب .</a:t>
            </a:r>
          </a:p>
          <a:p>
            <a:pPr marL="0" indent="0">
              <a:buNone/>
            </a:pPr>
            <a:endParaRPr lang="ar-SA" sz="2800" dirty="0"/>
          </a:p>
          <a:p>
            <a:endParaRPr lang="ar-SA" dirty="0"/>
          </a:p>
          <a:p>
            <a:endParaRPr lang="ar-SA" dirty="0"/>
          </a:p>
          <a:p>
            <a:endParaRPr lang="ar-SA" dirty="0"/>
          </a:p>
        </p:txBody>
      </p:sp>
    </p:spTree>
    <p:extLst>
      <p:ext uri="{BB962C8B-B14F-4D97-AF65-F5344CB8AC3E}">
        <p14:creationId xmlns:p14="http://schemas.microsoft.com/office/powerpoint/2010/main" val="39374175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42" presetClass="entr" presetSubtype="0" fill="hold"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Effect transition="in" filter="fade">
                                      <p:cBhvr>
                                        <p:cTn id="19" dur="1000"/>
                                        <p:tgtEl>
                                          <p:spTgt spid="3">
                                            <p:txEl>
                                              <p:pRg st="1" end="1"/>
                                            </p:txEl>
                                          </p:spTgt>
                                        </p:tgtEl>
                                      </p:cBhvr>
                                    </p:animEffect>
                                    <p:anim calcmode="lin" valueType="num">
                                      <p:cBhvr>
                                        <p:cTn id="20"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21"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22" fill="hold">
                      <p:stCondLst>
                        <p:cond delay="indefinite"/>
                      </p:stCondLst>
                      <p:childTnLst>
                        <p:par>
                          <p:cTn id="23" fill="hold">
                            <p:stCondLst>
                              <p:cond delay="0"/>
                            </p:stCondLst>
                            <p:childTnLst>
                              <p:par>
                                <p:cTn id="24" presetID="2" presetClass="entr" presetSubtype="4" fill="hold" nodeType="clickEffect">
                                  <p:stCondLst>
                                    <p:cond delay="0"/>
                                  </p:stCondLst>
                                  <p:childTnLst>
                                    <p:set>
                                      <p:cBhvr>
                                        <p:cTn id="25" dur="1" fill="hold">
                                          <p:stCondLst>
                                            <p:cond delay="0"/>
                                          </p:stCondLst>
                                        </p:cTn>
                                        <p:tgtEl>
                                          <p:spTgt spid="3">
                                            <p:txEl>
                                              <p:pRg st="2" end="2"/>
                                            </p:txEl>
                                          </p:spTgt>
                                        </p:tgtEl>
                                        <p:attrNameLst>
                                          <p:attrName>style.visibility</p:attrName>
                                        </p:attrNameLst>
                                      </p:cBhvr>
                                      <p:to>
                                        <p:strVal val="visible"/>
                                      </p:to>
                                    </p:set>
                                    <p:anim calcmode="lin" valueType="num">
                                      <p:cBhvr additive="base">
                                        <p:cTn id="26"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7"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8" fill="hold">
                      <p:stCondLst>
                        <p:cond delay="indefinite"/>
                      </p:stCondLst>
                      <p:childTnLst>
                        <p:par>
                          <p:cTn id="29" fill="hold">
                            <p:stCondLst>
                              <p:cond delay="0"/>
                            </p:stCondLst>
                            <p:childTnLst>
                              <p:par>
                                <p:cTn id="30" presetID="2" presetClass="entr" presetSubtype="4" fill="hold" nodeType="clickEffect">
                                  <p:stCondLst>
                                    <p:cond delay="0"/>
                                  </p:stCondLst>
                                  <p:childTnLst>
                                    <p:set>
                                      <p:cBhvr>
                                        <p:cTn id="31" dur="1" fill="hold">
                                          <p:stCondLst>
                                            <p:cond delay="0"/>
                                          </p:stCondLst>
                                        </p:cTn>
                                        <p:tgtEl>
                                          <p:spTgt spid="3">
                                            <p:txEl>
                                              <p:pRg st="3" end="3"/>
                                            </p:txEl>
                                          </p:spTgt>
                                        </p:tgtEl>
                                        <p:attrNameLst>
                                          <p:attrName>style.visibility</p:attrName>
                                        </p:attrNameLst>
                                      </p:cBhvr>
                                      <p:to>
                                        <p:strVal val="visible"/>
                                      </p:to>
                                    </p:set>
                                    <p:anim calcmode="lin" valueType="num">
                                      <p:cBhvr additive="base">
                                        <p:cTn id="32"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33"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34" fill="hold">
                      <p:stCondLst>
                        <p:cond delay="indefinite"/>
                      </p:stCondLst>
                      <p:childTnLst>
                        <p:par>
                          <p:cTn id="35" fill="hold">
                            <p:stCondLst>
                              <p:cond delay="0"/>
                            </p:stCondLst>
                            <p:childTnLst>
                              <p:par>
                                <p:cTn id="36" presetID="2" presetClass="entr" presetSubtype="4" fill="hold" nodeType="clickEffect">
                                  <p:stCondLst>
                                    <p:cond delay="0"/>
                                  </p:stCondLst>
                                  <p:childTnLst>
                                    <p:set>
                                      <p:cBhvr>
                                        <p:cTn id="37" dur="1" fill="hold">
                                          <p:stCondLst>
                                            <p:cond delay="0"/>
                                          </p:stCondLst>
                                        </p:cTn>
                                        <p:tgtEl>
                                          <p:spTgt spid="3">
                                            <p:txEl>
                                              <p:pRg st="4" end="4"/>
                                            </p:txEl>
                                          </p:spTgt>
                                        </p:tgtEl>
                                        <p:attrNameLst>
                                          <p:attrName>style.visibility</p:attrName>
                                        </p:attrNameLst>
                                      </p:cBhvr>
                                      <p:to>
                                        <p:strVal val="visible"/>
                                      </p:to>
                                    </p:set>
                                    <p:anim calcmode="lin" valueType="num">
                                      <p:cBhvr additive="base">
                                        <p:cTn id="38"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9"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b="1" dirty="0" smtClean="0">
                <a:solidFill>
                  <a:srgbClr val="C00000"/>
                </a:solidFill>
              </a:rPr>
              <a:t>التوافق </a:t>
            </a:r>
            <a:r>
              <a:rPr lang="ar-SA" b="1" dirty="0">
                <a:solidFill>
                  <a:srgbClr val="C00000"/>
                </a:solidFill>
              </a:rPr>
              <a:t>الاجتماعي </a:t>
            </a:r>
          </a:p>
        </p:txBody>
      </p:sp>
      <p:sp>
        <p:nvSpPr>
          <p:cNvPr id="3" name="عنصر نائب للمحتوى 2"/>
          <p:cNvSpPr>
            <a:spLocks noGrp="1"/>
          </p:cNvSpPr>
          <p:nvPr>
            <p:ph idx="1"/>
          </p:nvPr>
        </p:nvSpPr>
        <p:spPr/>
        <p:txBody>
          <a:bodyPr>
            <a:normAutofit/>
          </a:bodyPr>
          <a:lstStyle/>
          <a:p>
            <a:r>
              <a:rPr lang="ar-SA" sz="4000" dirty="0"/>
              <a:t>ويتضمن السعادة مع الآخرين والالتزام بأخلاقيات المجتمع ومسايرة معاييره الاجتماعية وقواعد الضبط الاجتماعي ،وتقبّل التغير الاجتماعي والتفاعل الاجتماعي السليم والعمل لخير الجماعة ،وتعديل القيم مما يؤدي إلى تحقيق الصحة الاجتماعية . وللتكيف الاجتماعي أربعة أبعاد :</a:t>
            </a:r>
          </a:p>
        </p:txBody>
      </p:sp>
    </p:spTree>
    <p:extLst>
      <p:ext uri="{BB962C8B-B14F-4D97-AF65-F5344CB8AC3E}">
        <p14:creationId xmlns:p14="http://schemas.microsoft.com/office/powerpoint/2010/main" val="170550487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67544" y="116632"/>
            <a:ext cx="8229600" cy="216024"/>
          </a:xfrm>
        </p:spPr>
        <p:txBody>
          <a:bodyPr>
            <a:normAutofit fontScale="90000"/>
          </a:bodyPr>
          <a:lstStyle/>
          <a:p>
            <a:endParaRPr lang="ar-SA" dirty="0"/>
          </a:p>
        </p:txBody>
      </p:sp>
      <p:sp>
        <p:nvSpPr>
          <p:cNvPr id="3" name="عنصر نائب للمحتوى 2"/>
          <p:cNvSpPr>
            <a:spLocks noGrp="1"/>
          </p:cNvSpPr>
          <p:nvPr>
            <p:ph idx="1"/>
          </p:nvPr>
        </p:nvSpPr>
        <p:spPr>
          <a:xfrm>
            <a:off x="457200" y="836712"/>
            <a:ext cx="8229600" cy="5487888"/>
          </a:xfrm>
        </p:spPr>
        <p:txBody>
          <a:bodyPr>
            <a:normAutofit lnSpcReduction="10000"/>
          </a:bodyPr>
          <a:lstStyle/>
          <a:p>
            <a:r>
              <a:rPr lang="ar-SA" dirty="0">
                <a:solidFill>
                  <a:srgbClr val="C00000"/>
                </a:solidFill>
              </a:rPr>
              <a:t>1</a:t>
            </a:r>
            <a:r>
              <a:rPr lang="ar-SA" sz="2800" dirty="0">
                <a:solidFill>
                  <a:srgbClr val="C00000"/>
                </a:solidFill>
              </a:rPr>
              <a:t>) </a:t>
            </a:r>
            <a:r>
              <a:rPr lang="ar-SA" sz="2800" b="1" dirty="0">
                <a:solidFill>
                  <a:srgbClr val="C00000"/>
                </a:solidFill>
              </a:rPr>
              <a:t>البعد الشخصي : </a:t>
            </a:r>
            <a:r>
              <a:rPr lang="ar-SA" sz="2800" dirty="0" smtClean="0"/>
              <a:t>وهو </a:t>
            </a:r>
            <a:r>
              <a:rPr lang="ar-SA" sz="2800" dirty="0"/>
              <a:t>مجموعة الدوافع والحاجات والانفعالات والعواطف التي تدفع الفرد للقيام بنشاط اجتماعي معين </a:t>
            </a:r>
            <a:r>
              <a:rPr lang="ar-SA" sz="2800" dirty="0" smtClean="0"/>
              <a:t>.</a:t>
            </a:r>
          </a:p>
          <a:p>
            <a:pPr marL="0" indent="0">
              <a:buNone/>
            </a:pPr>
            <a:endParaRPr lang="ar-SA" sz="2800" dirty="0"/>
          </a:p>
          <a:p>
            <a:r>
              <a:rPr lang="ar-SA" sz="2800" dirty="0">
                <a:solidFill>
                  <a:srgbClr val="C00000"/>
                </a:solidFill>
              </a:rPr>
              <a:t>2</a:t>
            </a:r>
            <a:r>
              <a:rPr lang="ar-SA" sz="2800" b="1" dirty="0">
                <a:solidFill>
                  <a:srgbClr val="C00000"/>
                </a:solidFill>
              </a:rPr>
              <a:t>) البعد البيئي </a:t>
            </a:r>
            <a:r>
              <a:rPr lang="ar-SA" sz="2800" b="1" dirty="0" smtClean="0">
                <a:solidFill>
                  <a:srgbClr val="C00000"/>
                </a:solidFill>
              </a:rPr>
              <a:t>: </a:t>
            </a:r>
            <a:r>
              <a:rPr lang="ar-SA" sz="2800" dirty="0"/>
              <a:t>ويتضمن الظروف التي يعيش فيها الفرد ومنها ظروف الأسرة والمدرسة والعمل </a:t>
            </a:r>
            <a:r>
              <a:rPr lang="ar-SA" sz="2800" dirty="0" smtClean="0"/>
              <a:t>.</a:t>
            </a:r>
          </a:p>
          <a:p>
            <a:pPr marL="0" indent="0">
              <a:buNone/>
            </a:pPr>
            <a:endParaRPr lang="ar-SA" sz="2800" dirty="0"/>
          </a:p>
          <a:p>
            <a:r>
              <a:rPr lang="ar-SA" sz="2800" b="1" dirty="0">
                <a:solidFill>
                  <a:srgbClr val="C00000"/>
                </a:solidFill>
              </a:rPr>
              <a:t>3) البعد المعرفي والعقلي : </a:t>
            </a:r>
            <a:r>
              <a:rPr lang="ar-SA" sz="2800" dirty="0"/>
              <a:t>ويتضمن مجموعة الاتجاهات والقيم والعادات الاجتماعية والمُثل العليا الموجهة للجماعة والموحدة لأهدافها .</a:t>
            </a:r>
          </a:p>
          <a:p>
            <a:r>
              <a:rPr lang="ar-SA" sz="2800" b="1" dirty="0">
                <a:solidFill>
                  <a:srgbClr val="C00000"/>
                </a:solidFill>
              </a:rPr>
              <a:t>4) البعد الإنساني : </a:t>
            </a:r>
            <a:r>
              <a:rPr lang="ar-SA" sz="2800" dirty="0"/>
              <a:t>ويتمثّل في طريقة التواصل بين الفرد والجماعة ،وبين أفراد الجماعة ،كما يتمثّل في طريقة القيادة والأسلوب الذي يستعمله القائد مع أفراد الجماعة.</a:t>
            </a:r>
          </a:p>
          <a:p>
            <a:endParaRPr lang="ar-SA" dirty="0"/>
          </a:p>
        </p:txBody>
      </p:sp>
    </p:spTree>
    <p:extLst>
      <p:ext uri="{BB962C8B-B14F-4D97-AF65-F5344CB8AC3E}">
        <p14:creationId xmlns:p14="http://schemas.microsoft.com/office/powerpoint/2010/main" val="33275559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 calcmode="lin" valueType="num">
                                      <p:cBhvr additive="base">
                                        <p:cTn id="19"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5" end="5"/>
                                            </p:txEl>
                                          </p:spTgt>
                                        </p:tgtEl>
                                        <p:attrNameLst>
                                          <p:attrName>style.visibility</p:attrName>
                                        </p:attrNameLst>
                                      </p:cBhvr>
                                      <p:to>
                                        <p:strVal val="visible"/>
                                      </p:to>
                                    </p:set>
                                    <p:anim calcmode="lin" valueType="num">
                                      <p:cBhvr additive="base">
                                        <p:cTn id="25"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704088"/>
            <a:ext cx="8229600" cy="1284752"/>
          </a:xfrm>
        </p:spPr>
        <p:txBody>
          <a:bodyPr/>
          <a:lstStyle/>
          <a:p>
            <a:pPr algn="r"/>
            <a:r>
              <a:rPr lang="ar-SA" b="1" dirty="0"/>
              <a:t> </a:t>
            </a:r>
            <a:r>
              <a:rPr lang="ar-SA" b="1" dirty="0" smtClean="0"/>
              <a:t>  ثالثا : تحقيق الصحة النفسية  </a:t>
            </a:r>
            <a:endParaRPr lang="ar-SA" b="1" dirty="0"/>
          </a:p>
        </p:txBody>
      </p:sp>
      <p:sp>
        <p:nvSpPr>
          <p:cNvPr id="3" name="عنصر نائب للمحتوى 2"/>
          <p:cNvSpPr>
            <a:spLocks noGrp="1"/>
          </p:cNvSpPr>
          <p:nvPr>
            <p:ph idx="1"/>
          </p:nvPr>
        </p:nvSpPr>
        <p:spPr>
          <a:xfrm>
            <a:off x="457200" y="2708920"/>
            <a:ext cx="8229600" cy="3096344"/>
          </a:xfrm>
        </p:spPr>
        <p:txBody>
          <a:bodyPr/>
          <a:lstStyle/>
          <a:p>
            <a:r>
              <a:rPr lang="ar-SA" sz="4000" b="1" dirty="0" smtClean="0">
                <a:solidFill>
                  <a:schemeClr val="tx2"/>
                </a:solidFill>
              </a:rPr>
              <a:t>رابعا : تحسين العملية التربوية : </a:t>
            </a:r>
          </a:p>
          <a:p>
            <a:pPr marL="0" indent="0">
              <a:buNone/>
            </a:pPr>
            <a:r>
              <a:rPr lang="ar-SA" b="1" dirty="0">
                <a:solidFill>
                  <a:schemeClr val="accent1"/>
                </a:solidFill>
              </a:rPr>
              <a:t> </a:t>
            </a:r>
            <a:r>
              <a:rPr lang="ar-SA" b="1" dirty="0" smtClean="0">
                <a:solidFill>
                  <a:schemeClr val="accent1"/>
                </a:solidFill>
              </a:rPr>
              <a:t>          تعتبر المدرسة من اكبر المؤسسات التي يعمل فيها التوجيه والارشاد وتحتاج العملية التربوية الى تحسين قائم على مناخ صحى له مكوناته بما يتيح نمو شخصية التلاميذ في كافة جوانبها ويحقق تسهيل التعلم . </a:t>
            </a:r>
            <a:endParaRPr lang="ar-SA" b="1" dirty="0">
              <a:solidFill>
                <a:schemeClr val="accent1"/>
              </a:solidFill>
            </a:endParaRPr>
          </a:p>
        </p:txBody>
      </p:sp>
    </p:spTree>
    <p:extLst>
      <p:ext uri="{BB962C8B-B14F-4D97-AF65-F5344CB8AC3E}">
        <p14:creationId xmlns:p14="http://schemas.microsoft.com/office/powerpoint/2010/main" val="206726464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 calcmode="lin" valueType="num">
                                      <p:cBhvr additive="base">
                                        <p:cTn id="12"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3"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nodeType="clickEffect">
                                  <p:stCondLst>
                                    <p:cond delay="0"/>
                                  </p:stCondLst>
                                  <p:childTnLst>
                                    <p:set>
                                      <p:cBhvr>
                                        <p:cTn id="17" dur="1" fill="hold">
                                          <p:stCondLst>
                                            <p:cond delay="0"/>
                                          </p:stCondLst>
                                        </p:cTn>
                                        <p:tgtEl>
                                          <p:spTgt spid="3">
                                            <p:txEl>
                                              <p:pRg st="1" end="1"/>
                                            </p:txEl>
                                          </p:spTgt>
                                        </p:tgtEl>
                                        <p:attrNameLst>
                                          <p:attrName>style.visibility</p:attrName>
                                        </p:attrNameLst>
                                      </p:cBhvr>
                                      <p:to>
                                        <p:strVal val="visible"/>
                                      </p:to>
                                    </p:set>
                                    <p:anim calcmode="lin" valueType="num">
                                      <p:cBhvr additive="base">
                                        <p:cTn id="18"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9"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67544" y="692696"/>
            <a:ext cx="8229600" cy="1143000"/>
          </a:xfrm>
        </p:spPr>
        <p:txBody>
          <a:bodyPr/>
          <a:lstStyle/>
          <a:p>
            <a:pPr algn="r"/>
            <a:r>
              <a:rPr lang="ar-SA" dirty="0" smtClean="0"/>
              <a:t>الفرق بين التوجيه والارشاد </a:t>
            </a:r>
            <a:endParaRPr lang="ar-SA" dirty="0"/>
          </a:p>
        </p:txBody>
      </p:sp>
      <p:sp>
        <p:nvSpPr>
          <p:cNvPr id="3" name="عنصر نائب للنص 2"/>
          <p:cNvSpPr>
            <a:spLocks noGrp="1"/>
          </p:cNvSpPr>
          <p:nvPr>
            <p:ph type="body" idx="1"/>
          </p:nvPr>
        </p:nvSpPr>
        <p:spPr/>
        <p:txBody>
          <a:bodyPr/>
          <a:lstStyle/>
          <a:p>
            <a:pPr algn="ctr"/>
            <a:r>
              <a:rPr lang="ar-SA" dirty="0" smtClean="0"/>
              <a:t>الارشاد </a:t>
            </a:r>
            <a:endParaRPr lang="ar-SA" dirty="0"/>
          </a:p>
        </p:txBody>
      </p:sp>
      <p:sp>
        <p:nvSpPr>
          <p:cNvPr id="4" name="عنصر نائب للنص 3"/>
          <p:cNvSpPr>
            <a:spLocks noGrp="1"/>
          </p:cNvSpPr>
          <p:nvPr>
            <p:ph type="body" sz="half" idx="3"/>
          </p:nvPr>
        </p:nvSpPr>
        <p:spPr/>
        <p:txBody>
          <a:bodyPr/>
          <a:lstStyle/>
          <a:p>
            <a:pPr algn="ctr"/>
            <a:r>
              <a:rPr lang="ar-SA" dirty="0" smtClean="0"/>
              <a:t>التوجيه </a:t>
            </a:r>
            <a:endParaRPr lang="ar-SA" dirty="0"/>
          </a:p>
        </p:txBody>
      </p:sp>
      <p:sp>
        <p:nvSpPr>
          <p:cNvPr id="5" name="عنصر نائب للمحتوى 4"/>
          <p:cNvSpPr>
            <a:spLocks noGrp="1"/>
          </p:cNvSpPr>
          <p:nvPr>
            <p:ph sz="quarter" idx="2"/>
          </p:nvPr>
        </p:nvSpPr>
        <p:spPr/>
        <p:txBody>
          <a:bodyPr/>
          <a:lstStyle/>
          <a:p>
            <a:r>
              <a:rPr lang="ar-SA" dirty="0" smtClean="0"/>
              <a:t>هو العملية الرئيسة في خدمات التوجيه ، أي لا يتضمن التوجيه.  </a:t>
            </a:r>
          </a:p>
          <a:p>
            <a:r>
              <a:rPr lang="ar-SA" dirty="0" smtClean="0"/>
              <a:t>هو عملية أي يتضمن عملية الارشاد نفسها وتطبيقاتها ويمثل الجزء العملي في ميدان التوجيه .</a:t>
            </a:r>
          </a:p>
          <a:p>
            <a:r>
              <a:rPr lang="ar-SA" dirty="0" smtClean="0"/>
              <a:t>هو عملية ارشاد فردى أي تتضمن علاقة ارشادية وجها لوجه .</a:t>
            </a:r>
          </a:p>
          <a:p>
            <a:r>
              <a:rPr lang="ar-SA" dirty="0" smtClean="0"/>
              <a:t>يلى التوجيه ويعتبر الواجهة الختامية لبرنامج التوجيه .</a:t>
            </a:r>
            <a:endParaRPr lang="ar-SA" dirty="0"/>
          </a:p>
        </p:txBody>
      </p:sp>
      <p:sp>
        <p:nvSpPr>
          <p:cNvPr id="6" name="عنصر نائب للمحتوى 5"/>
          <p:cNvSpPr>
            <a:spLocks noGrp="1"/>
          </p:cNvSpPr>
          <p:nvPr>
            <p:ph sz="quarter" idx="4"/>
          </p:nvPr>
        </p:nvSpPr>
        <p:spPr/>
        <p:txBody>
          <a:bodyPr/>
          <a:lstStyle/>
          <a:p>
            <a:r>
              <a:rPr lang="ar-SA" dirty="0" smtClean="0"/>
              <a:t>هو مجموعة خدمات نفسية اهمها عملية الارشاد النفسي .</a:t>
            </a:r>
          </a:p>
          <a:p>
            <a:r>
              <a:rPr lang="ar-SA" dirty="0" smtClean="0"/>
              <a:t>هو ميدان يضم الاسس العامة والنظريات والبرامج ( مثل التوجيه الى الصحة النفسية – التوجيه الى التربية ). </a:t>
            </a:r>
          </a:p>
          <a:p>
            <a:r>
              <a:rPr lang="ar-SA" dirty="0" smtClean="0"/>
              <a:t>عملية التوجيه تكون جماعية فيمكن ان تشمل المجتمع او البيئة المدرسية ككل ..</a:t>
            </a:r>
          </a:p>
          <a:p>
            <a:r>
              <a:rPr lang="ar-SA" dirty="0" smtClean="0"/>
              <a:t>يسبق عملية الارشاد ويعد لها .</a:t>
            </a:r>
            <a:endParaRPr lang="ar-SA" dirty="0"/>
          </a:p>
        </p:txBody>
      </p:sp>
    </p:spTree>
    <p:extLst>
      <p:ext uri="{BB962C8B-B14F-4D97-AF65-F5344CB8AC3E}">
        <p14:creationId xmlns:p14="http://schemas.microsoft.com/office/powerpoint/2010/main" val="8179495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6">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6">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6">
                                            <p:txEl>
                                              <p:pRg st="2" end="2"/>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6">
                                            <p:txEl>
                                              <p:pRg st="3" end="3"/>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5">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b="1" dirty="0" smtClean="0"/>
              <a:t>مفاهيم خاطئة عن عملية التوجيه والارشاد </a:t>
            </a:r>
            <a:endParaRPr lang="ar-SA" b="1" dirty="0"/>
          </a:p>
        </p:txBody>
      </p:sp>
      <p:sp>
        <p:nvSpPr>
          <p:cNvPr id="3" name="عنصر نائب للنص 2"/>
          <p:cNvSpPr>
            <a:spLocks noGrp="1"/>
          </p:cNvSpPr>
          <p:nvPr>
            <p:ph type="body" idx="1"/>
          </p:nvPr>
        </p:nvSpPr>
        <p:spPr/>
        <p:txBody>
          <a:bodyPr/>
          <a:lstStyle/>
          <a:p>
            <a:pPr algn="ctr"/>
            <a:r>
              <a:rPr lang="ar-SA" sz="3600" dirty="0" smtClean="0">
                <a:solidFill>
                  <a:srgbClr val="C00000"/>
                </a:solidFill>
              </a:rPr>
              <a:t>مفاهيم صحيحة </a:t>
            </a:r>
            <a:endParaRPr lang="ar-SA" sz="3600" dirty="0">
              <a:solidFill>
                <a:srgbClr val="C00000"/>
              </a:solidFill>
            </a:endParaRPr>
          </a:p>
        </p:txBody>
      </p:sp>
      <p:sp>
        <p:nvSpPr>
          <p:cNvPr id="4" name="عنصر نائب للنص 3"/>
          <p:cNvSpPr>
            <a:spLocks noGrp="1"/>
          </p:cNvSpPr>
          <p:nvPr>
            <p:ph type="body" sz="half" idx="3"/>
          </p:nvPr>
        </p:nvSpPr>
        <p:spPr/>
        <p:txBody>
          <a:bodyPr>
            <a:normAutofit/>
          </a:bodyPr>
          <a:lstStyle/>
          <a:p>
            <a:r>
              <a:rPr lang="ar-SA" sz="3600" dirty="0" smtClean="0">
                <a:solidFill>
                  <a:srgbClr val="C00000"/>
                </a:solidFill>
              </a:rPr>
              <a:t>مفاهيم خاطئة </a:t>
            </a:r>
            <a:endParaRPr lang="ar-SA" sz="3600" dirty="0">
              <a:solidFill>
                <a:srgbClr val="C00000"/>
              </a:solidFill>
            </a:endParaRPr>
          </a:p>
        </p:txBody>
      </p:sp>
      <p:sp>
        <p:nvSpPr>
          <p:cNvPr id="5" name="عنصر نائب للمحتوى 4"/>
          <p:cNvSpPr>
            <a:spLocks noGrp="1"/>
          </p:cNvSpPr>
          <p:nvPr>
            <p:ph sz="quarter" idx="2"/>
          </p:nvPr>
        </p:nvSpPr>
        <p:spPr>
          <a:xfrm>
            <a:off x="457200" y="2514600"/>
            <a:ext cx="4040188" cy="4082752"/>
          </a:xfrm>
        </p:spPr>
        <p:txBody>
          <a:bodyPr>
            <a:normAutofit lnSpcReduction="10000"/>
          </a:bodyPr>
          <a:lstStyle/>
          <a:p>
            <a:r>
              <a:rPr lang="ar-SA" sz="2400" dirty="0" smtClean="0">
                <a:solidFill>
                  <a:srgbClr val="C00000"/>
                </a:solidFill>
              </a:rPr>
              <a:t>التوجيه والارشاد خدمات تقدم الى جميع الافراد </a:t>
            </a:r>
          </a:p>
          <a:p>
            <a:r>
              <a:rPr lang="ar-SA" sz="2400" dirty="0" smtClean="0">
                <a:solidFill>
                  <a:srgbClr val="C00000"/>
                </a:solidFill>
              </a:rPr>
              <a:t>الارشاد ليس مرادف للعلاج النفسي ولكن يشترك معه في كثير من العناصر .</a:t>
            </a:r>
          </a:p>
          <a:p>
            <a:r>
              <a:rPr lang="ar-SA" sz="2400" dirty="0" smtClean="0">
                <a:solidFill>
                  <a:srgbClr val="C00000"/>
                </a:solidFill>
              </a:rPr>
              <a:t>التوجيه والارشاد يمتد ليشمل جميع مجالات الحياة ككل ( شخصيا وتربويا ومهنيا وزواجيا وأسريا) .</a:t>
            </a:r>
          </a:p>
          <a:p>
            <a:r>
              <a:rPr lang="ar-SA" sz="2400" dirty="0" smtClean="0">
                <a:solidFill>
                  <a:srgbClr val="C00000"/>
                </a:solidFill>
              </a:rPr>
              <a:t> يتضمن مساعدة الفرد في ان يفهم نفسة ويحقق ذاته في ضوء فرص الحياة المتاحة امامة .</a:t>
            </a:r>
          </a:p>
          <a:p>
            <a:endParaRPr lang="ar-SA" dirty="0" smtClean="0"/>
          </a:p>
          <a:p>
            <a:endParaRPr lang="ar-SA" dirty="0" smtClean="0"/>
          </a:p>
          <a:p>
            <a:endParaRPr lang="ar-SA" dirty="0"/>
          </a:p>
        </p:txBody>
      </p:sp>
      <p:sp>
        <p:nvSpPr>
          <p:cNvPr id="6" name="عنصر نائب للمحتوى 5"/>
          <p:cNvSpPr>
            <a:spLocks noGrp="1"/>
          </p:cNvSpPr>
          <p:nvPr>
            <p:ph sz="quarter" idx="4"/>
          </p:nvPr>
        </p:nvSpPr>
        <p:spPr/>
        <p:txBody>
          <a:bodyPr/>
          <a:lstStyle/>
          <a:p>
            <a:r>
              <a:rPr lang="ar-SA" sz="2800" dirty="0" smtClean="0"/>
              <a:t>التوجيه والارشاد خدمات تقدم للمرضى واصحاب المشكلات .</a:t>
            </a:r>
          </a:p>
          <a:p>
            <a:r>
              <a:rPr lang="ar-SA" sz="2800" dirty="0" smtClean="0"/>
              <a:t>الارشاد مرادف للعلاج النفسي.</a:t>
            </a:r>
          </a:p>
          <a:p>
            <a:r>
              <a:rPr lang="ar-SA" sz="2800" dirty="0" smtClean="0"/>
              <a:t>التوجيه والارشاد يقتصر على الحياة الانفعالية للعميل فحسب . </a:t>
            </a:r>
          </a:p>
          <a:p>
            <a:r>
              <a:rPr lang="ar-SA" sz="2800" dirty="0" smtClean="0"/>
              <a:t>الارشاد النفسي يتضمن خطط جاهزة للعميل .</a:t>
            </a:r>
          </a:p>
          <a:p>
            <a:endParaRPr lang="ar-SA" dirty="0"/>
          </a:p>
        </p:txBody>
      </p:sp>
    </p:spTree>
    <p:extLst>
      <p:ext uri="{BB962C8B-B14F-4D97-AF65-F5344CB8AC3E}">
        <p14:creationId xmlns:p14="http://schemas.microsoft.com/office/powerpoint/2010/main" val="15536971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6">
                                            <p:txEl>
                                              <p:pRg st="0" end="0"/>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6">
                                            <p:txEl>
                                              <p:pRg st="1" end="1"/>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6">
                                            <p:txEl>
                                              <p:pRg st="2" end="2"/>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6">
                                            <p:txEl>
                                              <p:pRg st="3" end="3"/>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par>
                    <p:cTn id="41" fill="hold">
                      <p:stCondLst>
                        <p:cond delay="indefinite"/>
                      </p:stCondLst>
                      <p:childTnLst>
                        <p:par>
                          <p:cTn id="42" fill="hold">
                            <p:stCondLst>
                              <p:cond delay="0"/>
                            </p:stCondLst>
                            <p:childTnLst>
                              <p:par>
                                <p:cTn id="43" presetID="1" presetClass="entr" presetSubtype="0" fill="hold" nodeType="clickEffect">
                                  <p:stCondLst>
                                    <p:cond delay="0"/>
                                  </p:stCondLst>
                                  <p:childTnLst>
                                    <p:set>
                                      <p:cBhvr>
                                        <p:cTn id="44"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par>
                    <p:cTn id="45" fill="hold">
                      <p:stCondLst>
                        <p:cond delay="indefinite"/>
                      </p:stCondLst>
                      <p:childTnLst>
                        <p:par>
                          <p:cTn id="46" fill="hold">
                            <p:stCondLst>
                              <p:cond delay="0"/>
                            </p:stCondLst>
                            <p:childTnLst>
                              <p:par>
                                <p:cTn id="47" presetID="1" presetClass="entr" presetSubtype="0" fill="hold" nodeType="clickEffect">
                                  <p:stCondLst>
                                    <p:cond delay="0"/>
                                  </p:stCondLst>
                                  <p:childTnLst>
                                    <p:set>
                                      <p:cBhvr>
                                        <p:cTn id="48" dur="1" fill="hold">
                                          <p:stCondLst>
                                            <p:cond delay="0"/>
                                          </p:stCondLst>
                                        </p:cTn>
                                        <p:tgtEl>
                                          <p:spTgt spid="5">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704088"/>
            <a:ext cx="8291264" cy="780696"/>
          </a:xfrm>
        </p:spPr>
        <p:txBody>
          <a:bodyPr>
            <a:normAutofit fontScale="90000"/>
          </a:bodyPr>
          <a:lstStyle/>
          <a:p>
            <a:pPr algn="r"/>
            <a:r>
              <a:rPr lang="ar-SA" b="1" dirty="0"/>
              <a:t>مفاهيم خاطئة عن عملية التوجيه والارشاد </a:t>
            </a:r>
          </a:p>
        </p:txBody>
      </p:sp>
      <p:sp>
        <p:nvSpPr>
          <p:cNvPr id="3" name="عنصر نائب للنص 2"/>
          <p:cNvSpPr>
            <a:spLocks noGrp="1"/>
          </p:cNvSpPr>
          <p:nvPr>
            <p:ph type="body" idx="1"/>
          </p:nvPr>
        </p:nvSpPr>
        <p:spPr>
          <a:xfrm>
            <a:off x="467544" y="1700808"/>
            <a:ext cx="4040188" cy="659352"/>
          </a:xfrm>
        </p:spPr>
        <p:txBody>
          <a:bodyPr/>
          <a:lstStyle/>
          <a:p>
            <a:pPr algn="ctr"/>
            <a:endParaRPr lang="ar-SA" sz="3600" dirty="0" smtClean="0"/>
          </a:p>
          <a:p>
            <a:pPr algn="ctr"/>
            <a:r>
              <a:rPr lang="ar-SA" sz="3600" dirty="0" smtClean="0"/>
              <a:t>مفاهيم </a:t>
            </a:r>
            <a:r>
              <a:rPr lang="ar-SA" sz="3600" dirty="0"/>
              <a:t>صحيحة </a:t>
            </a:r>
          </a:p>
          <a:p>
            <a:endParaRPr lang="ar-SA" sz="3600" dirty="0"/>
          </a:p>
        </p:txBody>
      </p:sp>
      <p:sp>
        <p:nvSpPr>
          <p:cNvPr id="4" name="عنصر نائب للنص 3"/>
          <p:cNvSpPr>
            <a:spLocks noGrp="1"/>
          </p:cNvSpPr>
          <p:nvPr>
            <p:ph type="body" sz="half" idx="3"/>
          </p:nvPr>
        </p:nvSpPr>
        <p:spPr>
          <a:xfrm>
            <a:off x="4645025" y="1628801"/>
            <a:ext cx="4041775" cy="885800"/>
          </a:xfrm>
        </p:spPr>
        <p:txBody>
          <a:bodyPr>
            <a:normAutofit fontScale="62500" lnSpcReduction="20000"/>
          </a:bodyPr>
          <a:lstStyle/>
          <a:p>
            <a:pPr algn="ctr"/>
            <a:endParaRPr lang="ar-SA" sz="3600" dirty="0" smtClean="0"/>
          </a:p>
          <a:p>
            <a:pPr algn="ctr"/>
            <a:r>
              <a:rPr lang="ar-SA" sz="5800" dirty="0" smtClean="0"/>
              <a:t>مفاهيم </a:t>
            </a:r>
            <a:r>
              <a:rPr lang="ar-SA" sz="5800" dirty="0"/>
              <a:t>خاطئة </a:t>
            </a:r>
          </a:p>
          <a:p>
            <a:endParaRPr lang="ar-SA" sz="3600" dirty="0"/>
          </a:p>
        </p:txBody>
      </p:sp>
      <p:sp>
        <p:nvSpPr>
          <p:cNvPr id="5" name="عنصر نائب للمحتوى 4"/>
          <p:cNvSpPr>
            <a:spLocks noGrp="1"/>
          </p:cNvSpPr>
          <p:nvPr>
            <p:ph sz="quarter" idx="2"/>
          </p:nvPr>
        </p:nvSpPr>
        <p:spPr/>
        <p:txBody>
          <a:bodyPr>
            <a:normAutofit/>
          </a:bodyPr>
          <a:lstStyle/>
          <a:p>
            <a:endParaRPr lang="ar-SA" dirty="0" smtClean="0"/>
          </a:p>
          <a:p>
            <a:r>
              <a:rPr lang="ar-SA" sz="2400" dirty="0">
                <a:solidFill>
                  <a:srgbClr val="C00000"/>
                </a:solidFill>
              </a:rPr>
              <a:t>خدمات يقدمها فريق من الاخصائيين </a:t>
            </a:r>
            <a:endParaRPr lang="ar-SA" sz="2400" dirty="0" smtClean="0">
              <a:solidFill>
                <a:srgbClr val="C00000"/>
              </a:solidFill>
            </a:endParaRPr>
          </a:p>
          <a:p>
            <a:pPr marL="0" indent="0">
              <a:buNone/>
            </a:pPr>
            <a:endParaRPr lang="ar-SA" sz="2400" dirty="0">
              <a:solidFill>
                <a:srgbClr val="C00000"/>
              </a:solidFill>
            </a:endParaRPr>
          </a:p>
          <a:p>
            <a:r>
              <a:rPr lang="ar-SA" sz="2400" dirty="0" smtClean="0">
                <a:solidFill>
                  <a:srgbClr val="C00000"/>
                </a:solidFill>
              </a:rPr>
              <a:t>الارشاد يجب ان يكون جزء لا يتجزأ من البرنامج العام للمؤسسة التي يقدم فيها .</a:t>
            </a:r>
          </a:p>
          <a:p>
            <a:r>
              <a:rPr lang="ar-SA" sz="2400" dirty="0" smtClean="0">
                <a:solidFill>
                  <a:srgbClr val="C00000"/>
                </a:solidFill>
              </a:rPr>
              <a:t>الارشاد عملية تقدم في أي مكان مناسب سواء في مدرسة او مركز ارشاد او عيادة نفسية .</a:t>
            </a:r>
            <a:endParaRPr lang="ar-SA" sz="2400" dirty="0">
              <a:solidFill>
                <a:srgbClr val="C00000"/>
              </a:solidFill>
            </a:endParaRPr>
          </a:p>
        </p:txBody>
      </p:sp>
      <p:sp>
        <p:nvSpPr>
          <p:cNvPr id="6" name="عنصر نائب للمحتوى 5"/>
          <p:cNvSpPr>
            <a:spLocks noGrp="1"/>
          </p:cNvSpPr>
          <p:nvPr>
            <p:ph sz="quarter" idx="4"/>
          </p:nvPr>
        </p:nvSpPr>
        <p:spPr/>
        <p:txBody>
          <a:bodyPr/>
          <a:lstStyle/>
          <a:p>
            <a:endParaRPr lang="ar-SA" dirty="0" smtClean="0"/>
          </a:p>
          <a:p>
            <a:r>
              <a:rPr lang="ar-SA" sz="2400" dirty="0"/>
              <a:t>الارشاد النفسي خدمات يقدمها أخصائي واحد .</a:t>
            </a:r>
          </a:p>
          <a:p>
            <a:endParaRPr lang="ar-SA" sz="2400" dirty="0"/>
          </a:p>
          <a:p>
            <a:r>
              <a:rPr lang="ar-SA" sz="2400" dirty="0" smtClean="0"/>
              <a:t>الارشاد خدمات تضاف الى نشاط المؤسسة التي يقدم فيها النشاط .</a:t>
            </a:r>
          </a:p>
          <a:p>
            <a:endParaRPr lang="ar-SA" sz="2400" dirty="0"/>
          </a:p>
          <a:p>
            <a:r>
              <a:rPr lang="ar-SA" sz="2400" dirty="0" smtClean="0"/>
              <a:t>الارشاد عملية لا تتم الا في مركز ارشاد او في عيادة نفسية .</a:t>
            </a:r>
            <a:endParaRPr lang="ar-SA" sz="2400" dirty="0"/>
          </a:p>
        </p:txBody>
      </p:sp>
    </p:spTree>
    <p:extLst>
      <p:ext uri="{BB962C8B-B14F-4D97-AF65-F5344CB8AC3E}">
        <p14:creationId xmlns:p14="http://schemas.microsoft.com/office/powerpoint/2010/main" val="23739417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4">
                                            <p:txEl>
                                              <p:pRg st="1" end="1"/>
                                            </p:txEl>
                                          </p:spTgt>
                                        </p:tgtEl>
                                        <p:attrNameLst>
                                          <p:attrName>style.visibility</p:attrName>
                                        </p:attrNameLst>
                                      </p:cBhvr>
                                      <p:to>
                                        <p:strVal val="visible"/>
                                      </p:to>
                                    </p:set>
                                    <p:anim calcmode="lin" valueType="num">
                                      <p:cBhvr additive="base">
                                        <p:cTn id="7" dur="500" fill="hold"/>
                                        <p:tgtEl>
                                          <p:spTgt spid="4">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4">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6">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6">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6">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5">
                                            <p:txEl>
                                              <p:pRg st="3" end="3"/>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5">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تدفق">
  <a:themeElements>
    <a:clrScheme name="تدفق">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تدفق">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تدفق">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scene3d>
            <a:camera prst="orthographicFront">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326</TotalTime>
  <Words>1231</Words>
  <Application>Microsoft Office PowerPoint</Application>
  <PresentationFormat>عرض على الشاشة (3:4)‏</PresentationFormat>
  <Paragraphs>122</Paragraphs>
  <Slides>19</Slides>
  <Notes>0</Notes>
  <HiddenSlides>0</HiddenSlides>
  <MMClips>0</MMClips>
  <ScaleCrop>false</ScaleCrop>
  <HeadingPairs>
    <vt:vector size="4" baseType="variant">
      <vt:variant>
        <vt:lpstr>نسق</vt:lpstr>
      </vt:variant>
      <vt:variant>
        <vt:i4>1</vt:i4>
      </vt:variant>
      <vt:variant>
        <vt:lpstr>عناوين الشرائح</vt:lpstr>
      </vt:variant>
      <vt:variant>
        <vt:i4>19</vt:i4>
      </vt:variant>
    </vt:vector>
  </HeadingPairs>
  <TitlesOfParts>
    <vt:vector size="20" baseType="lpstr">
      <vt:lpstr>تدفق</vt:lpstr>
      <vt:lpstr>التوجيه والارشاد </vt:lpstr>
      <vt:lpstr>اهداف التوجيه والارشاد </vt:lpstr>
      <vt:lpstr>:ثانيا :تحقيق التوافق</vt:lpstr>
      <vt:lpstr>التوافق الاجتماعي </vt:lpstr>
      <vt:lpstr>عرض تقديمي في PowerPoint</vt:lpstr>
      <vt:lpstr>   ثالثا : تحقيق الصحة النفسية  </vt:lpstr>
      <vt:lpstr>الفرق بين التوجيه والارشاد </vt:lpstr>
      <vt:lpstr>مفاهيم خاطئة عن عملية التوجيه والارشاد </vt:lpstr>
      <vt:lpstr>مفاهيم خاطئة عن عملية التوجيه والارشاد </vt:lpstr>
      <vt:lpstr>الاسس والمبادئ العامة لعملية الارشاد </vt:lpstr>
      <vt:lpstr>مرونة السلوك الإنساني : </vt:lpstr>
      <vt:lpstr>استعداد الفرد للتوجيه والارشاد </vt:lpstr>
      <vt:lpstr>حق الفرد في التوجيه والارشاد :</vt:lpstr>
      <vt:lpstr>تعريف التوجيه والارشاد المهني </vt:lpstr>
      <vt:lpstr>اهداف التوجيه والارشاد المهني </vt:lpstr>
      <vt:lpstr>خدمات الارشاد المهني </vt:lpstr>
      <vt:lpstr>عرض تقديمي في PowerPoint</vt:lpstr>
      <vt:lpstr>عرض تقديمي في PowerPoint</vt:lpstr>
      <vt:lpstr>:   من الحالات التي يمكن استخدم الارشاد المهني فيها:</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في PowerPoint</dc:title>
  <dc:creator>user</dc:creator>
  <cp:lastModifiedBy>user</cp:lastModifiedBy>
  <cp:revision>33</cp:revision>
  <dcterms:created xsi:type="dcterms:W3CDTF">2012-02-09T15:59:22Z</dcterms:created>
  <dcterms:modified xsi:type="dcterms:W3CDTF">2012-09-07T17:59:05Z</dcterms:modified>
</cp:coreProperties>
</file>

<file path=docProps/thumbnail.jpeg>
</file>